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lice"/>
      <p:regular r:id="rId22"/>
    </p:embeddedFont>
    <p:embeddedFont>
      <p:font typeface="Alice Bold"/>
      <p:regular r:id="rId23"/>
    </p:embeddedFont>
    <p:embeddedFont>
      <p:font typeface="Arimo"/>
      <p:regular r:id="rId24"/>
    </p:embeddedFont>
    <p:embeddedFont>
      <p:font typeface="Arimo Bold"/>
      <p:regular r:id="rId25"/>
    </p:embeddedFont>
    <p:embeddedFont>
      <p:font typeface="Hussar Bold"/>
      <p:regular r:id="rId26"/>
    </p:embeddedFont>
    <p:embeddedFont>
      <p:font typeface="Norwester"/>
      <p:regular r:id="rId27"/>
    </p:embeddedFont>
    <p:embeddedFont>
      <p:font typeface="Poppins" panose="000005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286"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30.png"/><Relationship Id="rId12"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0.sv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2.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4.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3.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5.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slideLayout" Target="../slideLayouts/slideLayout7.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21.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svg"/><Relationship Id="rId5" Type="http://schemas.openxmlformats.org/officeDocument/2006/relationships/image" Target="../media/image2.sv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0.svg"/><Relationship Id="rId5" Type="http://schemas.openxmlformats.org/officeDocument/2006/relationships/image" Target="../media/image1.png"/><Relationship Id="rId10" Type="http://schemas.openxmlformats.org/officeDocument/2006/relationships/image" Target="../media/image9.png"/><Relationship Id="rId4" Type="http://schemas.openxmlformats.org/officeDocument/2006/relationships/image" Target="../media/image4.svg"/><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EFF"/>
        </a:solidFill>
        <a:effectLst/>
      </p:bgPr>
    </p:bg>
    <p:spTree>
      <p:nvGrpSpPr>
        <p:cNvPr id="1" name=""/>
        <p:cNvGrpSpPr/>
        <p:nvPr/>
      </p:nvGrpSpPr>
      <p:grpSpPr>
        <a:xfrm>
          <a:off x="0" y="0"/>
          <a:ext cx="0" cy="0"/>
          <a:chOff x="0" y="0"/>
          <a:chExt cx="0" cy="0"/>
        </a:xfrm>
      </p:grpSpPr>
      <p:sp>
        <p:nvSpPr>
          <p:cNvPr id="2" name="Freeform 2"/>
          <p:cNvSpPr/>
          <p:nvPr/>
        </p:nvSpPr>
        <p:spPr>
          <a:xfrm rot="-2423411" flipH="1">
            <a:off x="-1416943" y="-64883"/>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850084" y="2988149"/>
            <a:ext cx="7037171" cy="7803315"/>
          </a:xfrm>
          <a:custGeom>
            <a:avLst/>
            <a:gdLst/>
            <a:ahLst/>
            <a:cxnLst/>
            <a:rect l="l" t="t" r="r" b="b"/>
            <a:pathLst>
              <a:path w="7037171" h="7803315">
                <a:moveTo>
                  <a:pt x="0" y="0"/>
                </a:moveTo>
                <a:lnTo>
                  <a:pt x="7037172" y="0"/>
                </a:lnTo>
                <a:lnTo>
                  <a:pt x="7037172" y="7803315"/>
                </a:lnTo>
                <a:lnTo>
                  <a:pt x="0" y="7803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14189117" y="8110866"/>
            <a:ext cx="8197766" cy="4352269"/>
          </a:xfrm>
          <a:custGeom>
            <a:avLst/>
            <a:gdLst/>
            <a:ahLst/>
            <a:cxnLst/>
            <a:rect l="l" t="t" r="r" b="b"/>
            <a:pathLst>
              <a:path w="8197766" h="4352269">
                <a:moveTo>
                  <a:pt x="0" y="0"/>
                </a:moveTo>
                <a:lnTo>
                  <a:pt x="8197766" y="0"/>
                </a:lnTo>
                <a:lnTo>
                  <a:pt x="8197766" y="4352268"/>
                </a:lnTo>
                <a:lnTo>
                  <a:pt x="0" y="43522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rot="2991315">
            <a:off x="-509632" y="1564175"/>
            <a:ext cx="2188739" cy="2427029"/>
          </a:xfrm>
          <a:custGeom>
            <a:avLst/>
            <a:gdLst/>
            <a:ahLst/>
            <a:cxnLst/>
            <a:rect l="l" t="t" r="r" b="b"/>
            <a:pathLst>
              <a:path w="2188739" h="2427029">
                <a:moveTo>
                  <a:pt x="0" y="0"/>
                </a:moveTo>
                <a:lnTo>
                  <a:pt x="2188738" y="0"/>
                </a:lnTo>
                <a:lnTo>
                  <a:pt x="2188738" y="2427028"/>
                </a:lnTo>
                <a:lnTo>
                  <a:pt x="0" y="242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7354877"/>
            <a:ext cx="4095911" cy="4095911"/>
          </a:xfrm>
          <a:custGeom>
            <a:avLst/>
            <a:gdLst/>
            <a:ahLst/>
            <a:cxnLst/>
            <a:rect l="l" t="t" r="r" b="b"/>
            <a:pathLst>
              <a:path w="4095911" h="4095911">
                <a:moveTo>
                  <a:pt x="0" y="0"/>
                </a:moveTo>
                <a:lnTo>
                  <a:pt x="4095911" y="0"/>
                </a:lnTo>
                <a:lnTo>
                  <a:pt x="4095911" y="4095911"/>
                </a:lnTo>
                <a:lnTo>
                  <a:pt x="0" y="409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161170" y="8453513"/>
            <a:ext cx="2717344" cy="2737251"/>
          </a:xfrm>
          <a:custGeom>
            <a:avLst/>
            <a:gdLst/>
            <a:ahLst/>
            <a:cxnLst/>
            <a:rect l="l" t="t" r="r" b="b"/>
            <a:pathLst>
              <a:path w="2717344" h="2737251">
                <a:moveTo>
                  <a:pt x="0" y="0"/>
                </a:moveTo>
                <a:lnTo>
                  <a:pt x="2717344" y="0"/>
                </a:lnTo>
                <a:lnTo>
                  <a:pt x="2717344" y="2737252"/>
                </a:lnTo>
                <a:lnTo>
                  <a:pt x="0" y="2737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632803" y="2375547"/>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6365812" y="1705337"/>
            <a:ext cx="7778716" cy="3133735"/>
          </a:xfrm>
          <a:prstGeom prst="rect">
            <a:avLst/>
          </a:prstGeom>
        </p:spPr>
        <p:txBody>
          <a:bodyPr lIns="0" tIns="0" rIns="0" bIns="0" rtlCol="0" anchor="t">
            <a:spAutoFit/>
          </a:bodyPr>
          <a:lstStyle/>
          <a:p>
            <a:pPr algn="l">
              <a:lnSpc>
                <a:spcPts val="12599"/>
              </a:lnSpc>
            </a:pPr>
            <a:r>
              <a:rPr lang="en-US" sz="8999" dirty="0">
                <a:solidFill>
                  <a:srgbClr val="0C6980"/>
                </a:solidFill>
                <a:latin typeface="Norwester"/>
                <a:ea typeface="Norwester"/>
                <a:cs typeface="Norwester"/>
                <a:sym typeface="Norwester"/>
              </a:rPr>
              <a:t>ACO        </a:t>
            </a:r>
          </a:p>
          <a:p>
            <a:pPr algn="l">
              <a:lnSpc>
                <a:spcPts val="12599"/>
              </a:lnSpc>
            </a:pPr>
            <a:r>
              <a:rPr lang="en-US" sz="8999" dirty="0">
                <a:solidFill>
                  <a:srgbClr val="0C6980"/>
                </a:solidFill>
                <a:latin typeface="Norwester"/>
                <a:ea typeface="Norwester"/>
                <a:cs typeface="Norwester"/>
                <a:sym typeface="Norwester"/>
              </a:rPr>
              <a:t>Erasure Coding</a:t>
            </a:r>
          </a:p>
        </p:txBody>
      </p:sp>
      <p:sp>
        <p:nvSpPr>
          <p:cNvPr id="11" name="TextBox 11"/>
          <p:cNvSpPr txBox="1"/>
          <p:nvPr/>
        </p:nvSpPr>
        <p:spPr>
          <a:xfrm>
            <a:off x="6365812" y="6329486"/>
            <a:ext cx="8953733" cy="2482014"/>
          </a:xfrm>
          <a:prstGeom prst="rect">
            <a:avLst/>
          </a:prstGeom>
        </p:spPr>
        <p:txBody>
          <a:bodyPr lIns="0" tIns="0" rIns="0" bIns="0" rtlCol="0" anchor="t">
            <a:spAutoFit/>
          </a:bodyPr>
          <a:lstStyle/>
          <a:p>
            <a:pPr algn="l">
              <a:lnSpc>
                <a:spcPts val="4946"/>
              </a:lnSpc>
            </a:pPr>
            <a:r>
              <a:rPr lang="en-US" sz="3532" b="1">
                <a:solidFill>
                  <a:srgbClr val="2D8BBA"/>
                </a:solidFill>
                <a:latin typeface="Arimo Bold"/>
                <a:ea typeface="Arimo Bold"/>
                <a:cs typeface="Arimo Bold"/>
                <a:sym typeface="Arimo Bold"/>
              </a:rPr>
              <a:t>Group 1</a:t>
            </a:r>
          </a:p>
          <a:p>
            <a:pPr marL="762759" lvl="1" indent="-381380" algn="l">
              <a:lnSpc>
                <a:spcPts val="4946"/>
              </a:lnSpc>
              <a:buFont typeface="Arial"/>
              <a:buChar char="•"/>
            </a:pPr>
            <a:r>
              <a:rPr lang="en-US" sz="3532">
                <a:solidFill>
                  <a:srgbClr val="00A8A8"/>
                </a:solidFill>
                <a:latin typeface="Poppins"/>
                <a:ea typeface="Poppins"/>
                <a:cs typeface="Poppins"/>
                <a:sym typeface="Poppins"/>
              </a:rPr>
              <a:t>Maurya Aryan Swaminath (210595)</a:t>
            </a:r>
          </a:p>
          <a:p>
            <a:pPr marL="762759" lvl="1" indent="-381380" algn="l">
              <a:lnSpc>
                <a:spcPts val="4946"/>
              </a:lnSpc>
              <a:buFont typeface="Arial"/>
              <a:buChar char="•"/>
            </a:pPr>
            <a:r>
              <a:rPr lang="en-US" sz="3532">
                <a:solidFill>
                  <a:srgbClr val="00A8A8"/>
                </a:solidFill>
                <a:latin typeface="Poppins"/>
                <a:ea typeface="Poppins"/>
                <a:cs typeface="Poppins"/>
                <a:sym typeface="Poppins"/>
              </a:rPr>
              <a:t>Depanshu Sahu (210316)</a:t>
            </a:r>
          </a:p>
          <a:p>
            <a:pPr marL="762759" lvl="1" indent="-381380" algn="l">
              <a:lnSpc>
                <a:spcPts val="4946"/>
              </a:lnSpc>
              <a:buFont typeface="Arial"/>
              <a:buChar char="•"/>
            </a:pPr>
            <a:r>
              <a:rPr lang="en-US" sz="3532">
                <a:solidFill>
                  <a:srgbClr val="00A8A8"/>
                </a:solidFill>
                <a:latin typeface="Poppins"/>
                <a:ea typeface="Poppins"/>
                <a:cs typeface="Poppins"/>
                <a:sym typeface="Poppins"/>
              </a:rPr>
              <a:t>Aditya Ajmera (210056)</a:t>
            </a:r>
          </a:p>
        </p:txBody>
      </p:sp>
      <p:sp>
        <p:nvSpPr>
          <p:cNvPr id="12" name="TextBox 12"/>
          <p:cNvSpPr txBox="1"/>
          <p:nvPr/>
        </p:nvSpPr>
        <p:spPr>
          <a:xfrm>
            <a:off x="8778307" y="2120986"/>
            <a:ext cx="1580451" cy="890437"/>
          </a:xfrm>
          <a:prstGeom prst="rect">
            <a:avLst/>
          </a:prstGeom>
        </p:spPr>
        <p:txBody>
          <a:bodyPr wrap="square" lIns="0" tIns="0" rIns="0" bIns="0" rtlCol="0" anchor="t">
            <a:spAutoFit/>
          </a:bodyPr>
          <a:lstStyle/>
          <a:p>
            <a:pPr algn="ctr">
              <a:lnSpc>
                <a:spcPts val="7389"/>
              </a:lnSpc>
              <a:spcBef>
                <a:spcPct val="0"/>
              </a:spcBef>
            </a:pPr>
            <a:r>
              <a:rPr lang="en-US" sz="5278" b="1" dirty="0">
                <a:solidFill>
                  <a:srgbClr val="0C6980"/>
                </a:solidFill>
                <a:latin typeface="Norwester"/>
                <a:ea typeface="Norwester"/>
                <a:cs typeface="Norwester"/>
                <a:sym typeface="Norwester"/>
              </a:rPr>
              <a:t>WITH</a:t>
            </a:r>
          </a:p>
        </p:txBody>
      </p:sp>
      <p:sp>
        <p:nvSpPr>
          <p:cNvPr id="13" name="TextBox 13"/>
          <p:cNvSpPr txBox="1"/>
          <p:nvPr/>
        </p:nvSpPr>
        <p:spPr>
          <a:xfrm>
            <a:off x="6041240" y="5658753"/>
            <a:ext cx="6405443" cy="592453"/>
          </a:xfrm>
          <a:prstGeom prst="rect">
            <a:avLst/>
          </a:prstGeom>
        </p:spPr>
        <p:txBody>
          <a:bodyPr lIns="0" tIns="0" rIns="0" bIns="0" rtlCol="0" anchor="t">
            <a:spAutoFit/>
          </a:bodyPr>
          <a:lstStyle/>
          <a:p>
            <a:pPr algn="ctr">
              <a:lnSpc>
                <a:spcPts val="4620"/>
              </a:lnSpc>
              <a:spcBef>
                <a:spcPct val="0"/>
              </a:spcBef>
            </a:pPr>
            <a:r>
              <a:rPr lang="en-US" sz="3300" b="1" dirty="0">
                <a:solidFill>
                  <a:srgbClr val="2D8BBA"/>
                </a:solidFill>
                <a:latin typeface="Arimo Bold"/>
                <a:ea typeface="Arimo Bold"/>
                <a:cs typeface="Arimo Bold"/>
                <a:sym typeface="Arimo Bold"/>
              </a:rPr>
              <a:t>Instructor:</a:t>
            </a:r>
            <a:r>
              <a:rPr lang="en-US" sz="3300" b="1" dirty="0">
                <a:solidFill>
                  <a:srgbClr val="0C6980"/>
                </a:solidFill>
                <a:latin typeface="Arimo Bold"/>
                <a:ea typeface="Arimo Bold"/>
                <a:cs typeface="Arimo Bold"/>
                <a:sym typeface="Arimo Bold"/>
              </a:rPr>
              <a:t> </a:t>
            </a:r>
            <a:r>
              <a:rPr lang="en-US" sz="3300" dirty="0">
                <a:solidFill>
                  <a:srgbClr val="00A8A8"/>
                </a:solidFill>
                <a:latin typeface="Arimo"/>
                <a:ea typeface="Arimo"/>
                <a:cs typeface="Arimo"/>
                <a:sym typeface="Arimo"/>
              </a:rPr>
              <a:t>Prof. Priyanka Bagade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l="2530" t="6509" r="8445" b="4053"/>
          <a:stretch>
            <a:fillRect/>
          </a:stretch>
        </p:blipFill>
        <p:spPr>
          <a:xfrm>
            <a:off x="5107651" y="1228174"/>
            <a:ext cx="8603090" cy="8643057"/>
          </a:xfrm>
          <a:prstGeom prst="rect">
            <a:avLst/>
          </a:prstGeom>
        </p:spPr>
      </p:pic>
      <p:sp>
        <p:nvSpPr>
          <p:cNvPr id="12" name="TextBox 12"/>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EC-ACO Demo: CH timelapse</a:t>
            </a: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10</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l="2044" t="7710" r="8688" b="3752"/>
          <a:stretch>
            <a:fillRect/>
          </a:stretch>
        </p:blipFill>
        <p:spPr>
          <a:xfrm>
            <a:off x="4840977" y="1360314"/>
            <a:ext cx="8883193" cy="8810578"/>
          </a:xfrm>
          <a:prstGeom prst="rect">
            <a:avLst/>
          </a:prstGeom>
        </p:spPr>
      </p:pic>
      <p:sp>
        <p:nvSpPr>
          <p:cNvPr id="12" name="TextBox 12"/>
          <p:cNvSpPr txBox="1"/>
          <p:nvPr/>
        </p:nvSpPr>
        <p:spPr>
          <a:xfrm>
            <a:off x="3228310" y="257086"/>
            <a:ext cx="12361771" cy="955675"/>
          </a:xfrm>
          <a:prstGeom prst="rect">
            <a:avLst/>
          </a:prstGeom>
        </p:spPr>
        <p:txBody>
          <a:bodyPr lIns="0" tIns="0" rIns="0" bIns="0" rtlCol="0" anchor="t">
            <a:spAutoFit/>
          </a:bodyPr>
          <a:lstStyle/>
          <a:p>
            <a:pPr algn="ctr">
              <a:lnSpc>
                <a:spcPts val="7700"/>
              </a:lnSpc>
            </a:pPr>
            <a:r>
              <a:rPr lang="en-US" sz="5500">
                <a:solidFill>
                  <a:srgbClr val="0C6980"/>
                </a:solidFill>
                <a:latin typeface="Alice Bold"/>
                <a:ea typeface="Alice Bold"/>
                <a:cs typeface="Alice Bold"/>
                <a:sym typeface="Alice Bold"/>
              </a:rPr>
              <a:t>EC-ACO Demo: Optimal Path Evolution</a:t>
            </a: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11</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43724" y="2554080"/>
            <a:ext cx="7059687" cy="5201874"/>
          </a:xfrm>
          <a:custGeom>
            <a:avLst/>
            <a:gdLst/>
            <a:ahLst/>
            <a:cxnLst/>
            <a:rect l="l" t="t" r="r" b="b"/>
            <a:pathLst>
              <a:path w="7059687" h="5201874">
                <a:moveTo>
                  <a:pt x="0" y="0"/>
                </a:moveTo>
                <a:lnTo>
                  <a:pt x="7059687" y="0"/>
                </a:lnTo>
                <a:lnTo>
                  <a:pt x="7059687" y="5201875"/>
                </a:lnTo>
                <a:lnTo>
                  <a:pt x="0" y="5201875"/>
                </a:lnTo>
                <a:lnTo>
                  <a:pt x="0" y="0"/>
                </a:lnTo>
                <a:close/>
              </a:path>
            </a:pathLst>
          </a:custGeom>
          <a:blipFill>
            <a:blip r:embed="rId2"/>
            <a:stretch>
              <a:fillRect l="-4288" t="-13460" r="-9822" b="-2688"/>
            </a:stretch>
          </a:blipFill>
        </p:spPr>
      </p:sp>
      <p:sp>
        <p:nvSpPr>
          <p:cNvPr id="3" name="Freeform 3"/>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
        <p:nvSpPr>
          <p:cNvPr id="5" name="Freeform 5"/>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
        <p:nvSpPr>
          <p:cNvPr id="7" name="Freeform 7"/>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8" name="Freeform 8"/>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760586" y="2587576"/>
            <a:ext cx="6997120" cy="5205406"/>
          </a:xfrm>
          <a:custGeom>
            <a:avLst/>
            <a:gdLst/>
            <a:ahLst/>
            <a:cxnLst/>
            <a:rect l="l" t="t" r="r" b="b"/>
            <a:pathLst>
              <a:path w="6997120" h="5205406">
                <a:moveTo>
                  <a:pt x="0" y="0"/>
                </a:moveTo>
                <a:lnTo>
                  <a:pt x="6997120" y="0"/>
                </a:lnTo>
                <a:lnTo>
                  <a:pt x="6997120" y="5205407"/>
                </a:lnTo>
                <a:lnTo>
                  <a:pt x="0" y="5205407"/>
                </a:lnTo>
                <a:lnTo>
                  <a:pt x="0" y="0"/>
                </a:lnTo>
                <a:close/>
              </a:path>
            </a:pathLst>
          </a:custGeom>
          <a:blipFill>
            <a:blip r:embed="rId13"/>
            <a:stretch>
              <a:fillRect l="-4016" t="-13513" r="-11259" b="-2702"/>
            </a:stretch>
          </a:blipFill>
        </p:spPr>
      </p:sp>
      <p:sp>
        <p:nvSpPr>
          <p:cNvPr id="13" name="TextBox 13"/>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Reliable Data Packet Comparison</a:t>
            </a:r>
          </a:p>
        </p:txBody>
      </p:sp>
      <p:sp>
        <p:nvSpPr>
          <p:cNvPr id="14" name="TextBox 14"/>
          <p:cNvSpPr txBox="1"/>
          <p:nvPr/>
        </p:nvSpPr>
        <p:spPr>
          <a:xfrm>
            <a:off x="4837926" y="7689280"/>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
        <p:nvSpPr>
          <p:cNvPr id="15" name="TextBox 15"/>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12</a:t>
            </a:r>
          </a:p>
        </p:txBody>
      </p:sp>
      <p:sp>
        <p:nvSpPr>
          <p:cNvPr id="16" name="TextBox 16"/>
          <p:cNvSpPr txBox="1"/>
          <p:nvPr/>
        </p:nvSpPr>
        <p:spPr>
          <a:xfrm>
            <a:off x="6973674" y="1789286"/>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10% packet loss on each node</a:t>
            </a:r>
          </a:p>
        </p:txBody>
      </p:sp>
      <p:sp>
        <p:nvSpPr>
          <p:cNvPr id="17" name="TextBox 17"/>
          <p:cNvSpPr txBox="1"/>
          <p:nvPr/>
        </p:nvSpPr>
        <p:spPr>
          <a:xfrm>
            <a:off x="11812474" y="7752961"/>
            <a:ext cx="3063547" cy="1323265"/>
          </a:xfrm>
          <a:prstGeom prst="rect">
            <a:avLst/>
          </a:prstGeom>
        </p:spPr>
        <p:txBody>
          <a:bodyPr lIns="0" tIns="0" rIns="0" bIns="0" rtlCol="0" anchor="t">
            <a:spAutoFit/>
          </a:bodyPr>
          <a:lstStyle/>
          <a:p>
            <a:pPr marL="523593" lvl="1" indent="-261797" algn="just">
              <a:lnSpc>
                <a:spcPts val="3540"/>
              </a:lnSpc>
              <a:buFont typeface="Arial"/>
              <a:buChar char="•"/>
            </a:pPr>
            <a:r>
              <a:rPr lang="en-US" sz="2425">
                <a:solidFill>
                  <a:srgbClr val="2F5F98"/>
                </a:solidFill>
                <a:latin typeface="Arimo"/>
                <a:ea typeface="Arimo"/>
                <a:cs typeface="Arimo"/>
                <a:sym typeface="Arimo"/>
              </a:rPr>
              <a:t>Data blocks: 100</a:t>
            </a:r>
          </a:p>
          <a:p>
            <a:pPr marL="523593" lvl="1" indent="-261797" algn="just">
              <a:lnSpc>
                <a:spcPts val="3540"/>
              </a:lnSpc>
              <a:buFont typeface="Arial"/>
              <a:buChar char="•"/>
            </a:pPr>
            <a:r>
              <a:rPr lang="en-US" sz="2425">
                <a:solidFill>
                  <a:srgbClr val="2F5F98"/>
                </a:solidFill>
                <a:latin typeface="Arimo"/>
                <a:ea typeface="Arimo"/>
                <a:cs typeface="Arimo"/>
                <a:sym typeface="Arimo"/>
              </a:rPr>
              <a:t>Parity blocks: 20</a:t>
            </a:r>
          </a:p>
          <a:p>
            <a:pPr marL="523593" lvl="1" indent="-261797" algn="just">
              <a:lnSpc>
                <a:spcPts val="3540"/>
              </a:lnSpc>
              <a:buFont typeface="Arial"/>
              <a:buChar char="•"/>
            </a:pPr>
            <a:r>
              <a:rPr lang="en-US" sz="2425">
                <a:solidFill>
                  <a:srgbClr val="2F5F98"/>
                </a:solidFill>
                <a:latin typeface="Arimo"/>
                <a:ea typeface="Arimo"/>
                <a:cs typeface="Arimo"/>
                <a:sym typeface="Arimo"/>
              </a:rPr>
              <a:t>Total blocks: 120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001477" y="2352995"/>
            <a:ext cx="6412191" cy="4723073"/>
          </a:xfrm>
          <a:custGeom>
            <a:avLst/>
            <a:gdLst/>
            <a:ahLst/>
            <a:cxnLst/>
            <a:rect l="l" t="t" r="r" b="b"/>
            <a:pathLst>
              <a:path w="6412191" h="4723073">
                <a:moveTo>
                  <a:pt x="0" y="0"/>
                </a:moveTo>
                <a:lnTo>
                  <a:pt x="6412190" y="0"/>
                </a:lnTo>
                <a:lnTo>
                  <a:pt x="6412190" y="4723074"/>
                </a:lnTo>
                <a:lnTo>
                  <a:pt x="0" y="4723074"/>
                </a:lnTo>
                <a:lnTo>
                  <a:pt x="0" y="0"/>
                </a:lnTo>
                <a:close/>
              </a:path>
            </a:pathLst>
          </a:custGeom>
          <a:blipFill>
            <a:blip r:embed="rId6"/>
            <a:stretch>
              <a:fillRect l="-3591" t="-13797" r="-11084" b="-2968"/>
            </a:stretch>
          </a:blipFill>
        </p:spPr>
      </p:sp>
      <p:sp>
        <p:nvSpPr>
          <p:cNvPr id="5" name="Freeform 5"/>
          <p:cNvSpPr/>
          <p:nvPr/>
        </p:nvSpPr>
        <p:spPr>
          <a:xfrm>
            <a:off x="2715605" y="2352995"/>
            <a:ext cx="6428395" cy="4723073"/>
          </a:xfrm>
          <a:custGeom>
            <a:avLst/>
            <a:gdLst/>
            <a:ahLst/>
            <a:cxnLst/>
            <a:rect l="l" t="t" r="r" b="b"/>
            <a:pathLst>
              <a:path w="6428395" h="4723073">
                <a:moveTo>
                  <a:pt x="0" y="0"/>
                </a:moveTo>
                <a:lnTo>
                  <a:pt x="6428395" y="0"/>
                </a:lnTo>
                <a:lnTo>
                  <a:pt x="6428395" y="4723074"/>
                </a:lnTo>
                <a:lnTo>
                  <a:pt x="0" y="4723074"/>
                </a:lnTo>
                <a:lnTo>
                  <a:pt x="0" y="0"/>
                </a:lnTo>
                <a:close/>
              </a:path>
            </a:pathLst>
          </a:custGeom>
          <a:blipFill>
            <a:blip r:embed="rId7"/>
            <a:stretch>
              <a:fillRect l="-3217" t="-12255" r="-10115" b="-3435"/>
            </a:stretch>
          </a:blipFill>
        </p:spPr>
      </p:sp>
      <p:sp>
        <p:nvSpPr>
          <p:cNvPr id="6" name="Freeform 6"/>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8" name="Freeform 8"/>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9" name="Freeform 9"/>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Reliable Data Packet Comparison</a:t>
            </a:r>
          </a:p>
        </p:txBody>
      </p:sp>
      <p:sp>
        <p:nvSpPr>
          <p:cNvPr id="14" name="TextBox 14"/>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13</a:t>
            </a:r>
          </a:p>
        </p:txBody>
      </p:sp>
      <p:sp>
        <p:nvSpPr>
          <p:cNvPr id="15" name="TextBox 15"/>
          <p:cNvSpPr txBox="1"/>
          <p:nvPr/>
        </p:nvSpPr>
        <p:spPr>
          <a:xfrm>
            <a:off x="3212095" y="1676033"/>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15% packet loss on each node</a:t>
            </a:r>
          </a:p>
        </p:txBody>
      </p:sp>
      <p:sp>
        <p:nvSpPr>
          <p:cNvPr id="16" name="TextBox 16"/>
          <p:cNvSpPr txBox="1"/>
          <p:nvPr/>
        </p:nvSpPr>
        <p:spPr>
          <a:xfrm>
            <a:off x="10507066" y="1676033"/>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20% packet loss on each node</a:t>
            </a:r>
          </a:p>
        </p:txBody>
      </p:sp>
      <p:sp>
        <p:nvSpPr>
          <p:cNvPr id="17" name="TextBox 17"/>
          <p:cNvSpPr txBox="1"/>
          <p:nvPr/>
        </p:nvSpPr>
        <p:spPr>
          <a:xfrm>
            <a:off x="4668300" y="7180844"/>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
        <p:nvSpPr>
          <p:cNvPr id="18" name="TextBox 18"/>
          <p:cNvSpPr txBox="1"/>
          <p:nvPr/>
        </p:nvSpPr>
        <p:spPr>
          <a:xfrm>
            <a:off x="11812474" y="7180844"/>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2646559" y="2741609"/>
            <a:ext cx="6736916" cy="5221110"/>
            <a:chOff x="0" y="0"/>
            <a:chExt cx="8982555" cy="6961480"/>
          </a:xfrm>
        </p:grpSpPr>
        <p:sp>
          <p:nvSpPr>
            <p:cNvPr id="12" name="Freeform 12"/>
            <p:cNvSpPr/>
            <p:nvPr/>
          </p:nvSpPr>
          <p:spPr>
            <a:xfrm>
              <a:off x="0" y="0"/>
              <a:ext cx="8982555" cy="6961480"/>
            </a:xfrm>
            <a:custGeom>
              <a:avLst/>
              <a:gdLst/>
              <a:ahLst/>
              <a:cxnLst/>
              <a:rect l="l" t="t" r="r" b="b"/>
              <a:pathLst>
                <a:path w="8982555" h="6961480">
                  <a:moveTo>
                    <a:pt x="0" y="0"/>
                  </a:moveTo>
                  <a:lnTo>
                    <a:pt x="8982555" y="0"/>
                  </a:lnTo>
                  <a:lnTo>
                    <a:pt x="8982555" y="6961480"/>
                  </a:lnTo>
                  <a:lnTo>
                    <a:pt x="0" y="6961480"/>
                  </a:lnTo>
                  <a:lnTo>
                    <a:pt x="0" y="0"/>
                  </a:lnTo>
                  <a:close/>
                </a:path>
              </a:pathLst>
            </a:custGeom>
            <a:blipFill>
              <a:blip r:embed="rId12"/>
              <a:stretch>
                <a:fillRect l="-5494" t="-8410" r="-10423" b="-3767"/>
              </a:stretch>
            </a:blipFill>
          </p:spPr>
        </p:sp>
        <p:sp>
          <p:nvSpPr>
            <p:cNvPr id="13" name="TextBox 13"/>
            <p:cNvSpPr txBox="1"/>
            <p:nvPr/>
          </p:nvSpPr>
          <p:spPr>
            <a:xfrm>
              <a:off x="1962473" y="-14621"/>
              <a:ext cx="421878" cy="354473"/>
            </a:xfrm>
            <a:prstGeom prst="rect">
              <a:avLst/>
            </a:prstGeom>
          </p:spPr>
          <p:txBody>
            <a:bodyPr lIns="0" tIns="0" rIns="0" bIns="0" rtlCol="0" anchor="t">
              <a:spAutoFit/>
            </a:bodyPr>
            <a:lstStyle/>
            <a:p>
              <a:pPr algn="ctr">
                <a:lnSpc>
                  <a:spcPts val="2025"/>
                </a:lnSpc>
                <a:spcBef>
                  <a:spcPct val="0"/>
                </a:spcBef>
              </a:pPr>
              <a:r>
                <a:rPr lang="en-US" sz="1446">
                  <a:solidFill>
                    <a:srgbClr val="000000"/>
                  </a:solidFill>
                  <a:latin typeface="Arial"/>
                  <a:ea typeface="Arial"/>
                  <a:cs typeface="Arial"/>
                  <a:sym typeface="Arial"/>
                </a:rPr>
                <a:t>EC-</a:t>
              </a:r>
            </a:p>
          </p:txBody>
        </p:sp>
      </p:grpSp>
      <p:sp>
        <p:nvSpPr>
          <p:cNvPr id="14" name="Freeform 14"/>
          <p:cNvSpPr/>
          <p:nvPr/>
        </p:nvSpPr>
        <p:spPr>
          <a:xfrm>
            <a:off x="10138225" y="2786162"/>
            <a:ext cx="6660995" cy="5155610"/>
          </a:xfrm>
          <a:custGeom>
            <a:avLst/>
            <a:gdLst/>
            <a:ahLst/>
            <a:cxnLst/>
            <a:rect l="l" t="t" r="r" b="b"/>
            <a:pathLst>
              <a:path w="6660995" h="5155610">
                <a:moveTo>
                  <a:pt x="0" y="0"/>
                </a:moveTo>
                <a:lnTo>
                  <a:pt x="6660995" y="0"/>
                </a:lnTo>
                <a:lnTo>
                  <a:pt x="6660995" y="5155610"/>
                </a:lnTo>
                <a:lnTo>
                  <a:pt x="0" y="5155610"/>
                </a:lnTo>
                <a:lnTo>
                  <a:pt x="0" y="0"/>
                </a:lnTo>
                <a:close/>
              </a:path>
            </a:pathLst>
          </a:custGeom>
          <a:blipFill>
            <a:blip r:embed="rId13"/>
            <a:stretch>
              <a:fillRect l="-4771" t="-7758" r="-9586" b="-3053"/>
            </a:stretch>
          </a:blipFill>
        </p:spPr>
      </p:sp>
      <p:sp>
        <p:nvSpPr>
          <p:cNvPr id="15" name="TextBox 15"/>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Network Lifetime Comparison</a:t>
            </a:r>
          </a:p>
        </p:txBody>
      </p:sp>
      <p:sp>
        <p:nvSpPr>
          <p:cNvPr id="16" name="TextBox 16"/>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14</a:t>
            </a:r>
          </a:p>
        </p:txBody>
      </p:sp>
      <p:sp>
        <p:nvSpPr>
          <p:cNvPr id="17" name="TextBox 17"/>
          <p:cNvSpPr txBox="1"/>
          <p:nvPr/>
        </p:nvSpPr>
        <p:spPr>
          <a:xfrm>
            <a:off x="4812205" y="8055342"/>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
        <p:nvSpPr>
          <p:cNvPr id="18" name="TextBox 18"/>
          <p:cNvSpPr txBox="1"/>
          <p:nvPr/>
        </p:nvSpPr>
        <p:spPr>
          <a:xfrm>
            <a:off x="7042999" y="2005390"/>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10% packet loss on each node</a:t>
            </a:r>
          </a:p>
        </p:txBody>
      </p:sp>
      <p:sp>
        <p:nvSpPr>
          <p:cNvPr id="19" name="TextBox 19"/>
          <p:cNvSpPr txBox="1"/>
          <p:nvPr/>
        </p:nvSpPr>
        <p:spPr>
          <a:xfrm>
            <a:off x="11936949" y="8119023"/>
            <a:ext cx="3063547" cy="1323265"/>
          </a:xfrm>
          <a:prstGeom prst="rect">
            <a:avLst/>
          </a:prstGeom>
        </p:spPr>
        <p:txBody>
          <a:bodyPr lIns="0" tIns="0" rIns="0" bIns="0" rtlCol="0" anchor="t">
            <a:spAutoFit/>
          </a:bodyPr>
          <a:lstStyle/>
          <a:p>
            <a:pPr marL="523593" lvl="1" indent="-261797" algn="just">
              <a:lnSpc>
                <a:spcPts val="3540"/>
              </a:lnSpc>
              <a:buFont typeface="Arial"/>
              <a:buChar char="•"/>
            </a:pPr>
            <a:r>
              <a:rPr lang="en-US" sz="2425">
                <a:solidFill>
                  <a:srgbClr val="2F5F98"/>
                </a:solidFill>
                <a:latin typeface="Arimo"/>
                <a:ea typeface="Arimo"/>
                <a:cs typeface="Arimo"/>
                <a:sym typeface="Arimo"/>
              </a:rPr>
              <a:t>Data blocks: 100</a:t>
            </a:r>
          </a:p>
          <a:p>
            <a:pPr marL="523593" lvl="1" indent="-261797" algn="just">
              <a:lnSpc>
                <a:spcPts val="3540"/>
              </a:lnSpc>
              <a:buFont typeface="Arial"/>
              <a:buChar char="•"/>
            </a:pPr>
            <a:r>
              <a:rPr lang="en-US" sz="2425">
                <a:solidFill>
                  <a:srgbClr val="2F5F98"/>
                </a:solidFill>
                <a:latin typeface="Arimo"/>
                <a:ea typeface="Arimo"/>
                <a:cs typeface="Arimo"/>
                <a:sym typeface="Arimo"/>
              </a:rPr>
              <a:t>Parity blocks: 20</a:t>
            </a:r>
          </a:p>
          <a:p>
            <a:pPr marL="523593" lvl="1" indent="-261797" algn="just">
              <a:lnSpc>
                <a:spcPts val="3540"/>
              </a:lnSpc>
              <a:buFont typeface="Arial"/>
              <a:buChar char="•"/>
            </a:pPr>
            <a:r>
              <a:rPr lang="en-US" sz="2425">
                <a:solidFill>
                  <a:srgbClr val="2F5F98"/>
                </a:solidFill>
                <a:latin typeface="Arimo"/>
                <a:ea typeface="Arimo"/>
                <a:cs typeface="Arimo"/>
                <a:sym typeface="Arimo"/>
              </a:rPr>
              <a:t>Total blocks: 120</a:t>
            </a:r>
          </a:p>
        </p:txBody>
      </p:sp>
      <p:sp>
        <p:nvSpPr>
          <p:cNvPr id="20" name="TextBox 20"/>
          <p:cNvSpPr txBox="1"/>
          <p:nvPr/>
        </p:nvSpPr>
        <p:spPr>
          <a:xfrm>
            <a:off x="2801903" y="1367392"/>
            <a:ext cx="9919611"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Note: Tested for QoS : 0 (At most once)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Network Lifetime Comparison</a:t>
            </a:r>
          </a:p>
        </p:txBody>
      </p:sp>
      <p:sp>
        <p:nvSpPr>
          <p:cNvPr id="12" name="TextBox 12"/>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15</a:t>
            </a:r>
          </a:p>
        </p:txBody>
      </p:sp>
      <p:grpSp>
        <p:nvGrpSpPr>
          <p:cNvPr id="13" name="Group 13"/>
          <p:cNvGrpSpPr/>
          <p:nvPr/>
        </p:nvGrpSpPr>
        <p:grpSpPr>
          <a:xfrm>
            <a:off x="9772183" y="2046673"/>
            <a:ext cx="6564156" cy="5087221"/>
            <a:chOff x="0" y="0"/>
            <a:chExt cx="8752209" cy="6782962"/>
          </a:xfrm>
        </p:grpSpPr>
        <p:sp>
          <p:nvSpPr>
            <p:cNvPr id="14" name="TextBox 14"/>
            <p:cNvSpPr txBox="1"/>
            <p:nvPr/>
          </p:nvSpPr>
          <p:spPr>
            <a:xfrm>
              <a:off x="1952054" y="65896"/>
              <a:ext cx="406643" cy="334555"/>
            </a:xfrm>
            <a:prstGeom prst="rect">
              <a:avLst/>
            </a:prstGeom>
          </p:spPr>
          <p:txBody>
            <a:bodyPr lIns="0" tIns="0" rIns="0" bIns="0" rtlCol="0" anchor="t">
              <a:spAutoFit/>
            </a:bodyPr>
            <a:lstStyle/>
            <a:p>
              <a:pPr algn="ctr">
                <a:lnSpc>
                  <a:spcPts val="1952"/>
                </a:lnSpc>
                <a:spcBef>
                  <a:spcPct val="0"/>
                </a:spcBef>
              </a:pPr>
              <a:r>
                <a:rPr lang="en-US" sz="1394">
                  <a:solidFill>
                    <a:srgbClr val="000000"/>
                  </a:solidFill>
                  <a:latin typeface="Arial"/>
                  <a:ea typeface="Arial"/>
                  <a:cs typeface="Arial"/>
                  <a:sym typeface="Arial"/>
                </a:rPr>
                <a:t>EC-</a:t>
              </a:r>
            </a:p>
          </p:txBody>
        </p:sp>
        <p:sp>
          <p:nvSpPr>
            <p:cNvPr id="15" name="Freeform 15"/>
            <p:cNvSpPr/>
            <p:nvPr/>
          </p:nvSpPr>
          <p:spPr>
            <a:xfrm>
              <a:off x="0" y="0"/>
              <a:ext cx="8752209" cy="6782962"/>
            </a:xfrm>
            <a:custGeom>
              <a:avLst/>
              <a:gdLst/>
              <a:ahLst/>
              <a:cxnLst/>
              <a:rect l="l" t="t" r="r" b="b"/>
              <a:pathLst>
                <a:path w="8752209" h="6782962">
                  <a:moveTo>
                    <a:pt x="0" y="0"/>
                  </a:moveTo>
                  <a:lnTo>
                    <a:pt x="8752209" y="0"/>
                  </a:lnTo>
                  <a:lnTo>
                    <a:pt x="8752209" y="6782962"/>
                  </a:lnTo>
                  <a:lnTo>
                    <a:pt x="0" y="6782962"/>
                  </a:lnTo>
                  <a:lnTo>
                    <a:pt x="0" y="0"/>
                  </a:lnTo>
                  <a:close/>
                </a:path>
              </a:pathLst>
            </a:custGeom>
            <a:blipFill>
              <a:blip r:embed="rId12"/>
              <a:stretch>
                <a:fillRect l="-4771" t="-7253" r="-9859" b="-3679"/>
              </a:stretch>
            </a:blipFill>
          </p:spPr>
        </p:sp>
        <p:sp>
          <p:nvSpPr>
            <p:cNvPr id="16" name="TextBox 16"/>
            <p:cNvSpPr txBox="1"/>
            <p:nvPr/>
          </p:nvSpPr>
          <p:spPr>
            <a:xfrm>
              <a:off x="1952054" y="65896"/>
              <a:ext cx="406643" cy="334555"/>
            </a:xfrm>
            <a:prstGeom prst="rect">
              <a:avLst/>
            </a:prstGeom>
          </p:spPr>
          <p:txBody>
            <a:bodyPr lIns="0" tIns="0" rIns="0" bIns="0" rtlCol="0" anchor="t">
              <a:spAutoFit/>
            </a:bodyPr>
            <a:lstStyle/>
            <a:p>
              <a:pPr algn="ctr">
                <a:lnSpc>
                  <a:spcPts val="1952"/>
                </a:lnSpc>
                <a:spcBef>
                  <a:spcPct val="0"/>
                </a:spcBef>
              </a:pPr>
              <a:r>
                <a:rPr lang="en-US" sz="1394">
                  <a:solidFill>
                    <a:srgbClr val="000000"/>
                  </a:solidFill>
                  <a:latin typeface="Arial"/>
                  <a:ea typeface="Arial"/>
                  <a:cs typeface="Arial"/>
                  <a:sym typeface="Arial"/>
                </a:rPr>
                <a:t>EC-</a:t>
              </a:r>
            </a:p>
          </p:txBody>
        </p:sp>
      </p:grpSp>
      <p:grpSp>
        <p:nvGrpSpPr>
          <p:cNvPr id="17" name="Group 17"/>
          <p:cNvGrpSpPr/>
          <p:nvPr/>
        </p:nvGrpSpPr>
        <p:grpSpPr>
          <a:xfrm>
            <a:off x="2656957" y="2042765"/>
            <a:ext cx="6752239" cy="5189850"/>
            <a:chOff x="0" y="0"/>
            <a:chExt cx="9002985" cy="6919800"/>
          </a:xfrm>
        </p:grpSpPr>
        <p:sp>
          <p:nvSpPr>
            <p:cNvPr id="18" name="TextBox 18"/>
            <p:cNvSpPr txBox="1"/>
            <p:nvPr/>
          </p:nvSpPr>
          <p:spPr>
            <a:xfrm>
              <a:off x="1923871" y="37439"/>
              <a:ext cx="427792" cy="348982"/>
            </a:xfrm>
            <a:prstGeom prst="rect">
              <a:avLst/>
            </a:prstGeom>
          </p:spPr>
          <p:txBody>
            <a:bodyPr lIns="0" tIns="0" rIns="0" bIns="0" rtlCol="0" anchor="t">
              <a:spAutoFit/>
            </a:bodyPr>
            <a:lstStyle/>
            <a:p>
              <a:pPr algn="ctr">
                <a:lnSpc>
                  <a:spcPts val="2053"/>
                </a:lnSpc>
                <a:spcBef>
                  <a:spcPct val="0"/>
                </a:spcBef>
              </a:pPr>
              <a:r>
                <a:rPr lang="en-US" sz="1466">
                  <a:solidFill>
                    <a:srgbClr val="000000"/>
                  </a:solidFill>
                  <a:latin typeface="Arial"/>
                  <a:ea typeface="Arial"/>
                  <a:cs typeface="Arial"/>
                  <a:sym typeface="Arial"/>
                </a:rPr>
                <a:t>EC-</a:t>
              </a:r>
            </a:p>
          </p:txBody>
        </p:sp>
        <p:sp>
          <p:nvSpPr>
            <p:cNvPr id="19" name="Freeform 19"/>
            <p:cNvSpPr/>
            <p:nvPr/>
          </p:nvSpPr>
          <p:spPr>
            <a:xfrm>
              <a:off x="0" y="0"/>
              <a:ext cx="9002985" cy="6919800"/>
            </a:xfrm>
            <a:custGeom>
              <a:avLst/>
              <a:gdLst/>
              <a:ahLst/>
              <a:cxnLst/>
              <a:rect l="l" t="t" r="r" b="b"/>
              <a:pathLst>
                <a:path w="9002985" h="6919800">
                  <a:moveTo>
                    <a:pt x="0" y="0"/>
                  </a:moveTo>
                  <a:lnTo>
                    <a:pt x="9002985" y="0"/>
                  </a:lnTo>
                  <a:lnTo>
                    <a:pt x="9002985" y="6919800"/>
                  </a:lnTo>
                  <a:lnTo>
                    <a:pt x="0" y="6919800"/>
                  </a:lnTo>
                  <a:lnTo>
                    <a:pt x="0" y="0"/>
                  </a:lnTo>
                  <a:close/>
                </a:path>
              </a:pathLst>
            </a:custGeom>
            <a:blipFill>
              <a:blip r:embed="rId13"/>
              <a:stretch>
                <a:fillRect l="-5418" t="-7700" r="-7829" b="-2805"/>
              </a:stretch>
            </a:blipFill>
          </p:spPr>
        </p:sp>
        <p:sp>
          <p:nvSpPr>
            <p:cNvPr id="20" name="TextBox 20"/>
            <p:cNvSpPr txBox="1"/>
            <p:nvPr/>
          </p:nvSpPr>
          <p:spPr>
            <a:xfrm>
              <a:off x="1923871" y="37439"/>
              <a:ext cx="427792" cy="348982"/>
            </a:xfrm>
            <a:prstGeom prst="rect">
              <a:avLst/>
            </a:prstGeom>
          </p:spPr>
          <p:txBody>
            <a:bodyPr lIns="0" tIns="0" rIns="0" bIns="0" rtlCol="0" anchor="t">
              <a:spAutoFit/>
            </a:bodyPr>
            <a:lstStyle/>
            <a:p>
              <a:pPr algn="ctr">
                <a:lnSpc>
                  <a:spcPts val="2053"/>
                </a:lnSpc>
                <a:spcBef>
                  <a:spcPct val="0"/>
                </a:spcBef>
              </a:pPr>
              <a:r>
                <a:rPr lang="en-US" sz="1466">
                  <a:solidFill>
                    <a:srgbClr val="000000"/>
                  </a:solidFill>
                  <a:latin typeface="Arial"/>
                  <a:ea typeface="Arial"/>
                  <a:cs typeface="Arial"/>
                  <a:sym typeface="Arial"/>
                </a:rPr>
                <a:t>EC-</a:t>
              </a:r>
            </a:p>
          </p:txBody>
        </p:sp>
      </p:grpSp>
      <p:sp>
        <p:nvSpPr>
          <p:cNvPr id="21" name="TextBox 21"/>
          <p:cNvSpPr txBox="1"/>
          <p:nvPr/>
        </p:nvSpPr>
        <p:spPr>
          <a:xfrm>
            <a:off x="3212095" y="1367604"/>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15% packet loss on each node</a:t>
            </a:r>
          </a:p>
        </p:txBody>
      </p:sp>
      <p:sp>
        <p:nvSpPr>
          <p:cNvPr id="22" name="TextBox 22"/>
          <p:cNvSpPr txBox="1"/>
          <p:nvPr/>
        </p:nvSpPr>
        <p:spPr>
          <a:xfrm>
            <a:off x="10088309" y="1367604"/>
            <a:ext cx="5931905" cy="5076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0% to 20% packet loss on each node</a:t>
            </a:r>
          </a:p>
        </p:txBody>
      </p:sp>
      <p:sp>
        <p:nvSpPr>
          <p:cNvPr id="23" name="TextBox 23"/>
          <p:cNvSpPr txBox="1"/>
          <p:nvPr/>
        </p:nvSpPr>
        <p:spPr>
          <a:xfrm>
            <a:off x="4573393" y="7290840"/>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
        <p:nvSpPr>
          <p:cNvPr id="24" name="TextBox 24"/>
          <p:cNvSpPr txBox="1"/>
          <p:nvPr/>
        </p:nvSpPr>
        <p:spPr>
          <a:xfrm>
            <a:off x="11544514" y="7238669"/>
            <a:ext cx="3019496" cy="1295808"/>
          </a:xfrm>
          <a:prstGeom prst="rect">
            <a:avLst/>
          </a:prstGeom>
        </p:spPr>
        <p:txBody>
          <a:bodyPr lIns="0" tIns="0" rIns="0" bIns="0" rtlCol="0" anchor="t">
            <a:spAutoFit/>
          </a:bodyPr>
          <a:lstStyle/>
          <a:p>
            <a:pPr marL="516065" lvl="1" indent="-258032" algn="just">
              <a:lnSpc>
                <a:spcPts val="3489"/>
              </a:lnSpc>
              <a:buFont typeface="Arial"/>
              <a:buChar char="•"/>
            </a:pPr>
            <a:r>
              <a:rPr lang="en-US" sz="2390">
                <a:solidFill>
                  <a:srgbClr val="2F5F98"/>
                </a:solidFill>
                <a:latin typeface="Arimo"/>
                <a:ea typeface="Arimo"/>
                <a:cs typeface="Arimo"/>
                <a:sym typeface="Arimo"/>
              </a:rPr>
              <a:t>Data blocks: 10</a:t>
            </a:r>
          </a:p>
          <a:p>
            <a:pPr marL="516065" lvl="1" indent="-258032" algn="just">
              <a:lnSpc>
                <a:spcPts val="3489"/>
              </a:lnSpc>
              <a:buFont typeface="Arial"/>
              <a:buChar char="•"/>
            </a:pPr>
            <a:r>
              <a:rPr lang="en-US" sz="2390">
                <a:solidFill>
                  <a:srgbClr val="2F5F98"/>
                </a:solidFill>
                <a:latin typeface="Arimo"/>
                <a:ea typeface="Arimo"/>
                <a:cs typeface="Arimo"/>
                <a:sym typeface="Arimo"/>
              </a:rPr>
              <a:t>Parity blocks: 2</a:t>
            </a:r>
          </a:p>
          <a:p>
            <a:pPr marL="516065" lvl="1" indent="-258032" algn="just">
              <a:lnSpc>
                <a:spcPts val="3489"/>
              </a:lnSpc>
              <a:buFont typeface="Arial"/>
              <a:buChar char="•"/>
            </a:pPr>
            <a:r>
              <a:rPr lang="en-US" sz="2390">
                <a:solidFill>
                  <a:srgbClr val="2F5F98"/>
                </a:solidFill>
                <a:latin typeface="Arimo"/>
                <a:ea typeface="Arimo"/>
                <a:cs typeface="Arimo"/>
                <a:sym typeface="Arimo"/>
              </a:rPr>
              <a:t>Total blocks: 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228310" y="761911"/>
            <a:ext cx="12361771" cy="529589"/>
          </a:xfrm>
          <a:prstGeom prst="rect">
            <a:avLst/>
          </a:prstGeom>
        </p:spPr>
        <p:txBody>
          <a:bodyPr lIns="0" tIns="0" rIns="0" bIns="0" rtlCol="0" anchor="t">
            <a:spAutoFit/>
          </a:bodyPr>
          <a:lstStyle/>
          <a:p>
            <a:pPr algn="ctr">
              <a:lnSpc>
                <a:spcPts val="3179"/>
              </a:lnSpc>
            </a:pPr>
            <a:r>
              <a:rPr lang="en-US" sz="5999">
                <a:solidFill>
                  <a:srgbClr val="0C6980"/>
                </a:solidFill>
                <a:latin typeface="Alice Bold"/>
                <a:ea typeface="Alice Bold"/>
                <a:cs typeface="Alice Bold"/>
                <a:sym typeface="Alice Bold"/>
              </a:rPr>
              <a:t>Conclusion</a:t>
            </a:r>
          </a:p>
        </p:txBody>
      </p:sp>
      <p:sp>
        <p:nvSpPr>
          <p:cNvPr id="12" name="TextBox 12"/>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16</a:t>
            </a:r>
          </a:p>
        </p:txBody>
      </p:sp>
      <p:sp>
        <p:nvSpPr>
          <p:cNvPr id="13" name="TextBox 13"/>
          <p:cNvSpPr txBox="1"/>
          <p:nvPr/>
        </p:nvSpPr>
        <p:spPr>
          <a:xfrm>
            <a:off x="2777689" y="2210120"/>
            <a:ext cx="12971355" cy="5212080"/>
          </a:xfrm>
          <a:prstGeom prst="rect">
            <a:avLst/>
          </a:prstGeom>
        </p:spPr>
        <p:txBody>
          <a:bodyPr lIns="0" tIns="0" rIns="0" bIns="0" rtlCol="0" anchor="t">
            <a:spAutoFit/>
          </a:bodyPr>
          <a:lstStyle/>
          <a:p>
            <a:pPr marL="604519" lvl="1" indent="-302260" algn="just">
              <a:lnSpc>
                <a:spcPts val="4619"/>
              </a:lnSpc>
              <a:buFont typeface="Arial"/>
              <a:buChar char="•"/>
            </a:pPr>
            <a:r>
              <a:rPr lang="en-US" sz="2799">
                <a:solidFill>
                  <a:srgbClr val="2F5F98"/>
                </a:solidFill>
                <a:latin typeface="Arimo"/>
                <a:ea typeface="Arimo"/>
                <a:cs typeface="Arimo"/>
                <a:sym typeface="Arimo"/>
              </a:rPr>
              <a:t>Integration of Cauchy Reed-Solomon Erasure Coding significantly reduces packet loss, enhancing data reliability in IoT networks</a:t>
            </a:r>
          </a:p>
          <a:p>
            <a:pPr marL="604519" lvl="1" indent="-302260" algn="just">
              <a:lnSpc>
                <a:spcPts val="4619"/>
              </a:lnSpc>
              <a:buFont typeface="Arial"/>
              <a:buChar char="•"/>
            </a:pPr>
            <a:r>
              <a:rPr lang="en-US" sz="2799">
                <a:solidFill>
                  <a:srgbClr val="2F5F98"/>
                </a:solidFill>
                <a:latin typeface="Arimo"/>
                <a:ea typeface="Arimo"/>
                <a:cs typeface="Arimo"/>
                <a:sym typeface="Arimo"/>
              </a:rPr>
              <a:t>Improved data reliability is achieved at a cost of network lifetime, offering a controlled trade-off suitable for critical IoT applications</a:t>
            </a:r>
          </a:p>
          <a:p>
            <a:pPr marL="604519" lvl="1" indent="-302260" algn="just">
              <a:lnSpc>
                <a:spcPts val="4619"/>
              </a:lnSpc>
              <a:buFont typeface="Arial"/>
              <a:buChar char="•"/>
            </a:pPr>
            <a:r>
              <a:rPr lang="en-US" sz="2799">
                <a:solidFill>
                  <a:srgbClr val="2F5F98"/>
                </a:solidFill>
                <a:latin typeface="Arimo"/>
                <a:ea typeface="Arimo"/>
                <a:cs typeface="Arimo"/>
                <a:sym typeface="Arimo"/>
              </a:rPr>
              <a:t>Extent of erasure coding can be adjusted based on network loss </a:t>
            </a:r>
          </a:p>
          <a:p>
            <a:pPr marL="604519" lvl="1" indent="-302260" algn="just">
              <a:lnSpc>
                <a:spcPts val="4619"/>
              </a:lnSpc>
              <a:buFont typeface="Arial"/>
              <a:buChar char="•"/>
            </a:pPr>
            <a:r>
              <a:rPr lang="en-US" sz="2799">
                <a:solidFill>
                  <a:srgbClr val="2F5F98"/>
                </a:solidFill>
                <a:latin typeface="Arimo"/>
                <a:ea typeface="Arimo"/>
                <a:cs typeface="Arimo"/>
                <a:sym typeface="Arimo"/>
              </a:rPr>
              <a:t>Cluster Head selection based on residual energy helps distribute energy consumption across nodes, extending network lifespan</a:t>
            </a:r>
          </a:p>
          <a:p>
            <a:pPr marL="604519" lvl="1" indent="-302260" algn="just">
              <a:lnSpc>
                <a:spcPts val="4619"/>
              </a:lnSpc>
              <a:buFont typeface="Arial"/>
              <a:buChar char="•"/>
            </a:pPr>
            <a:r>
              <a:rPr lang="en-US" sz="2799">
                <a:solidFill>
                  <a:srgbClr val="2F5F98"/>
                </a:solidFill>
                <a:latin typeface="Arimo"/>
                <a:ea typeface="Arimo"/>
                <a:cs typeface="Arimo"/>
                <a:sym typeface="Arimo"/>
              </a:rPr>
              <a:t>ACO’s adaptive design efficiently finds optimal, energy-saving paths for dynamic IoT networks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228310" y="761911"/>
            <a:ext cx="12361771" cy="529589"/>
          </a:xfrm>
          <a:prstGeom prst="rect">
            <a:avLst/>
          </a:prstGeom>
        </p:spPr>
        <p:txBody>
          <a:bodyPr lIns="0" tIns="0" rIns="0" bIns="0" rtlCol="0" anchor="t">
            <a:spAutoFit/>
          </a:bodyPr>
          <a:lstStyle/>
          <a:p>
            <a:pPr algn="ctr">
              <a:lnSpc>
                <a:spcPts val="3179"/>
              </a:lnSpc>
            </a:pPr>
            <a:r>
              <a:rPr lang="en-US" sz="5999">
                <a:solidFill>
                  <a:srgbClr val="0C6980"/>
                </a:solidFill>
                <a:latin typeface="Alice Bold"/>
                <a:ea typeface="Alice Bold"/>
                <a:cs typeface="Alice Bold"/>
                <a:sym typeface="Alice Bold"/>
              </a:rPr>
              <a:t>Challenges Faced</a:t>
            </a:r>
          </a:p>
        </p:txBody>
      </p:sp>
      <p:sp>
        <p:nvSpPr>
          <p:cNvPr id="12" name="TextBox 12"/>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17</a:t>
            </a:r>
          </a:p>
        </p:txBody>
      </p:sp>
      <p:sp>
        <p:nvSpPr>
          <p:cNvPr id="13" name="TextBox 13"/>
          <p:cNvSpPr txBox="1"/>
          <p:nvPr/>
        </p:nvSpPr>
        <p:spPr>
          <a:xfrm>
            <a:off x="2871904" y="2354055"/>
            <a:ext cx="12971355" cy="3905123"/>
          </a:xfrm>
          <a:prstGeom prst="rect">
            <a:avLst/>
          </a:prstGeom>
        </p:spPr>
        <p:txBody>
          <a:bodyPr lIns="0" tIns="0" rIns="0" bIns="0" rtlCol="0" anchor="t">
            <a:spAutoFit/>
          </a:bodyPr>
          <a:lstStyle/>
          <a:p>
            <a:pPr marL="604519" lvl="1" indent="-302260" algn="just">
              <a:lnSpc>
                <a:spcPts val="5235"/>
              </a:lnSpc>
              <a:buFont typeface="Arial"/>
              <a:buChar char="•"/>
            </a:pPr>
            <a:r>
              <a:rPr lang="en-US" sz="2799">
                <a:solidFill>
                  <a:srgbClr val="2F5F98"/>
                </a:solidFill>
                <a:latin typeface="Arimo"/>
                <a:ea typeface="Arimo"/>
                <a:cs typeface="Arimo"/>
                <a:sym typeface="Arimo"/>
              </a:rPr>
              <a:t>Implementing Basic Ant Colony Optimization (ACO)</a:t>
            </a:r>
          </a:p>
          <a:p>
            <a:pPr marL="604519" lvl="1" indent="-302260" algn="just">
              <a:lnSpc>
                <a:spcPts val="5235"/>
              </a:lnSpc>
              <a:buFont typeface="Arial"/>
              <a:buChar char="•"/>
            </a:pPr>
            <a:r>
              <a:rPr lang="en-US" sz="2799">
                <a:solidFill>
                  <a:srgbClr val="2F5F98"/>
                </a:solidFill>
                <a:latin typeface="Arimo"/>
                <a:ea typeface="Arimo"/>
                <a:cs typeface="Arimo"/>
                <a:sym typeface="Arimo"/>
              </a:rPr>
              <a:t>Developing an Energy-Efficient ACO with Cluster Head (CH) Selection</a:t>
            </a:r>
          </a:p>
          <a:p>
            <a:pPr marL="604519" lvl="1" indent="-302260" algn="just">
              <a:lnSpc>
                <a:spcPts val="5235"/>
              </a:lnSpc>
              <a:buFont typeface="Arial"/>
              <a:buChar char="•"/>
            </a:pPr>
            <a:r>
              <a:rPr lang="en-US" sz="2799">
                <a:solidFill>
                  <a:srgbClr val="2F5F98"/>
                </a:solidFill>
                <a:latin typeface="Arimo"/>
                <a:ea typeface="Arimo"/>
                <a:cs typeface="Arimo"/>
                <a:sym typeface="Arimo"/>
              </a:rPr>
              <a:t>Integrating Erasure Coding into the Algorithm</a:t>
            </a:r>
          </a:p>
          <a:p>
            <a:pPr marL="604519" lvl="1" indent="-302260" algn="just">
              <a:lnSpc>
                <a:spcPts val="5235"/>
              </a:lnSpc>
              <a:buFont typeface="Arial"/>
              <a:buChar char="•"/>
            </a:pPr>
            <a:r>
              <a:rPr lang="en-US" sz="2799">
                <a:solidFill>
                  <a:srgbClr val="2F5F98"/>
                </a:solidFill>
                <a:latin typeface="Arimo"/>
                <a:ea typeface="Arimo"/>
                <a:cs typeface="Arimo"/>
                <a:sym typeface="Arimo"/>
              </a:rPr>
              <a:t>Understanding metrics for algorithm comparison</a:t>
            </a:r>
          </a:p>
          <a:p>
            <a:pPr marL="604519" lvl="1" indent="-302260" algn="just">
              <a:lnSpc>
                <a:spcPts val="5235"/>
              </a:lnSpc>
              <a:buFont typeface="Arial"/>
              <a:buChar char="•"/>
            </a:pPr>
            <a:r>
              <a:rPr lang="en-US" sz="2799">
                <a:solidFill>
                  <a:srgbClr val="2F5F98"/>
                </a:solidFill>
                <a:latin typeface="Arimo"/>
                <a:ea typeface="Arimo"/>
                <a:cs typeface="Arimo"/>
                <a:sym typeface="Arimo"/>
              </a:rPr>
              <a:t>Implementing BOA algorithm </a:t>
            </a:r>
          </a:p>
          <a:p>
            <a:pPr marL="604519" lvl="1" indent="-302260" algn="just">
              <a:lnSpc>
                <a:spcPts val="5235"/>
              </a:lnSpc>
              <a:buFont typeface="Arial"/>
              <a:buChar char="•"/>
            </a:pPr>
            <a:r>
              <a:rPr lang="en-US" sz="2799">
                <a:solidFill>
                  <a:srgbClr val="2F5F98"/>
                </a:solidFill>
                <a:latin typeface="Arimo"/>
                <a:ea typeface="Arimo"/>
                <a:cs typeface="Arimo"/>
                <a:sym typeface="Arimo"/>
              </a:rPr>
              <a:t>Comparing BOA with our algorithm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1" name="Table 11"/>
          <p:cNvGraphicFramePr>
            <a:graphicFrameLocks noGrp="1"/>
          </p:cNvGraphicFramePr>
          <p:nvPr/>
        </p:nvGraphicFramePr>
        <p:xfrm>
          <a:off x="3948245" y="1028700"/>
          <a:ext cx="9009541" cy="9037666"/>
        </p:xfrm>
        <a:graphic>
          <a:graphicData uri="http://schemas.openxmlformats.org/drawingml/2006/table">
            <a:tbl>
              <a:tblPr/>
              <a:tblGrid>
                <a:gridCol w="6898546">
                  <a:extLst>
                    <a:ext uri="{9D8B030D-6E8A-4147-A177-3AD203B41FA5}">
                      <a16:colId xmlns:a16="http://schemas.microsoft.com/office/drawing/2014/main" val="20000"/>
                    </a:ext>
                  </a:extLst>
                </a:gridCol>
                <a:gridCol w="2110995">
                  <a:extLst>
                    <a:ext uri="{9D8B030D-6E8A-4147-A177-3AD203B41FA5}">
                      <a16:colId xmlns:a16="http://schemas.microsoft.com/office/drawing/2014/main" val="20001"/>
                    </a:ext>
                  </a:extLst>
                </a:gridCol>
              </a:tblGrid>
              <a:tr h="880010">
                <a:tc>
                  <a:txBody>
                    <a:bodyPr/>
                    <a:lstStyle/>
                    <a:p>
                      <a:pPr algn="ctr">
                        <a:lnSpc>
                          <a:spcPts val="3080"/>
                        </a:lnSpc>
                        <a:defRPr/>
                      </a:pPr>
                      <a:r>
                        <a:rPr lang="en-US" sz="2200" b="1">
                          <a:solidFill>
                            <a:srgbClr val="000000"/>
                          </a:solidFill>
                          <a:latin typeface="Arimo Bold"/>
                          <a:ea typeface="Arimo Bold"/>
                          <a:cs typeface="Arimo Bold"/>
                          <a:sym typeface="Arimo Bold"/>
                        </a:rPr>
                        <a:t>TASK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a:txBody>
                    <a:bodyPr/>
                    <a:lstStyle/>
                    <a:p>
                      <a:pPr algn="ctr">
                        <a:lnSpc>
                          <a:spcPts val="3080"/>
                        </a:lnSpc>
                        <a:defRPr/>
                      </a:pPr>
                      <a:r>
                        <a:rPr lang="en-US" sz="2200" b="1">
                          <a:solidFill>
                            <a:srgbClr val="000000"/>
                          </a:solidFill>
                          <a:latin typeface="Arimo Bold"/>
                          <a:ea typeface="Arimo Bold"/>
                          <a:cs typeface="Arimo Bold"/>
                          <a:sym typeface="Arimo Bold"/>
                        </a:rPr>
                        <a:t>DONE BY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0"/>
                  </a:ext>
                </a:extLst>
              </a:tr>
              <a:tr h="816067">
                <a:tc>
                  <a:txBody>
                    <a:bodyPr/>
                    <a:lstStyle/>
                    <a:p>
                      <a:pPr algn="l">
                        <a:lnSpc>
                          <a:spcPts val="2660"/>
                        </a:lnSpc>
                        <a:defRPr/>
                      </a:pPr>
                      <a:r>
                        <a:rPr lang="en-US" sz="1900">
                          <a:solidFill>
                            <a:srgbClr val="000000"/>
                          </a:solidFill>
                          <a:latin typeface="Arimo"/>
                          <a:ea typeface="Arimo"/>
                          <a:cs typeface="Arimo"/>
                          <a:sym typeface="Arimo"/>
                        </a:rPr>
                        <a:t>Random Network Topography Generation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6067">
                <a:tc>
                  <a:txBody>
                    <a:bodyPr/>
                    <a:lstStyle/>
                    <a:p>
                      <a:pPr algn="l">
                        <a:lnSpc>
                          <a:spcPts val="2660"/>
                        </a:lnSpc>
                        <a:defRPr/>
                      </a:pPr>
                      <a:r>
                        <a:rPr lang="en-US" sz="1900">
                          <a:solidFill>
                            <a:srgbClr val="000000"/>
                          </a:solidFill>
                          <a:latin typeface="Arimo"/>
                          <a:ea typeface="Arimo"/>
                          <a:cs typeface="Arimo"/>
                          <a:sym typeface="Arimo"/>
                        </a:rPr>
                        <a:t>Trivial ACO Implementation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6067">
                <a:tc>
                  <a:txBody>
                    <a:bodyPr/>
                    <a:lstStyle/>
                    <a:p>
                      <a:pPr algn="l">
                        <a:lnSpc>
                          <a:spcPts val="2660"/>
                        </a:lnSpc>
                        <a:defRPr/>
                      </a:pPr>
                      <a:r>
                        <a:rPr lang="en-US" sz="1900">
                          <a:solidFill>
                            <a:srgbClr val="000000"/>
                          </a:solidFill>
                          <a:latin typeface="Arimo"/>
                          <a:ea typeface="Arimo"/>
                          <a:cs typeface="Arimo"/>
                          <a:sym typeface="Arimo"/>
                        </a:rPr>
                        <a:t>Energy-Efficient Next-Hop Selection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6067">
                <a:tc>
                  <a:txBody>
                    <a:bodyPr/>
                    <a:lstStyle/>
                    <a:p>
                      <a:pPr algn="l">
                        <a:lnSpc>
                          <a:spcPts val="2660"/>
                        </a:lnSpc>
                        <a:defRPr/>
                      </a:pPr>
                      <a:r>
                        <a:rPr lang="en-US" sz="1900">
                          <a:solidFill>
                            <a:srgbClr val="000000"/>
                          </a:solidFill>
                          <a:latin typeface="Arimo"/>
                          <a:ea typeface="Arimo"/>
                          <a:cs typeface="Arimo"/>
                          <a:sym typeface="Arimo"/>
                        </a:rPr>
                        <a:t>Erasure Coding During Data Transmission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6067">
                <a:tc>
                  <a:txBody>
                    <a:bodyPr/>
                    <a:lstStyle/>
                    <a:p>
                      <a:pPr algn="l">
                        <a:lnSpc>
                          <a:spcPts val="2660"/>
                        </a:lnSpc>
                        <a:defRPr/>
                      </a:pPr>
                      <a:r>
                        <a:rPr lang="en-US" sz="1900">
                          <a:solidFill>
                            <a:srgbClr val="000000"/>
                          </a:solidFill>
                          <a:latin typeface="Arimo"/>
                          <a:ea typeface="Arimo"/>
                          <a:cs typeface="Arimo"/>
                          <a:sym typeface="Arimo"/>
                        </a:rPr>
                        <a:t>Erasure Coding Techniques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16067">
                <a:tc>
                  <a:txBody>
                    <a:bodyPr/>
                    <a:lstStyle/>
                    <a:p>
                      <a:pPr algn="l">
                        <a:lnSpc>
                          <a:spcPts val="2660"/>
                        </a:lnSpc>
                        <a:defRPr/>
                      </a:pPr>
                      <a:r>
                        <a:rPr lang="en-US" sz="1900">
                          <a:solidFill>
                            <a:srgbClr val="000000"/>
                          </a:solidFill>
                          <a:latin typeface="Arimo"/>
                          <a:ea typeface="Arimo"/>
                          <a:cs typeface="Arimo"/>
                          <a:sym typeface="Arimo"/>
                        </a:rPr>
                        <a:t>Cluster Head Selection Mechanism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16067">
                <a:tc>
                  <a:txBody>
                    <a:bodyPr/>
                    <a:lstStyle/>
                    <a:p>
                      <a:pPr algn="l">
                        <a:lnSpc>
                          <a:spcPts val="2660"/>
                        </a:lnSpc>
                        <a:defRPr/>
                      </a:pPr>
                      <a:r>
                        <a:rPr lang="en-US" sz="1900">
                          <a:solidFill>
                            <a:srgbClr val="000000"/>
                          </a:solidFill>
                          <a:latin typeface="Arimo"/>
                          <a:ea typeface="Arimo"/>
                          <a:cs typeface="Arimo"/>
                          <a:sym typeface="Arimo"/>
                        </a:rPr>
                        <a:t>Comparing Data Loss in a Lossy Network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16067">
                <a:tc>
                  <a:txBody>
                    <a:bodyPr/>
                    <a:lstStyle/>
                    <a:p>
                      <a:pPr algn="l">
                        <a:lnSpc>
                          <a:spcPts val="2660"/>
                        </a:lnSpc>
                        <a:defRPr/>
                      </a:pPr>
                      <a:r>
                        <a:rPr lang="en-US" sz="1900">
                          <a:solidFill>
                            <a:srgbClr val="000000"/>
                          </a:solidFill>
                          <a:latin typeface="Arimo"/>
                          <a:ea typeface="Arimo"/>
                          <a:cs typeface="Arimo"/>
                          <a:sym typeface="Arimo"/>
                        </a:rPr>
                        <a:t>Comparing Network Lifetime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16067">
                <a:tc>
                  <a:txBody>
                    <a:bodyPr/>
                    <a:lstStyle/>
                    <a:p>
                      <a:pPr algn="l">
                        <a:lnSpc>
                          <a:spcPts val="2660"/>
                        </a:lnSpc>
                        <a:defRPr/>
                      </a:pPr>
                      <a:r>
                        <a:rPr lang="en-US" sz="1900">
                          <a:solidFill>
                            <a:srgbClr val="000000"/>
                          </a:solidFill>
                          <a:latin typeface="Arimo"/>
                          <a:ea typeface="Arimo"/>
                          <a:cs typeface="Arimo"/>
                          <a:sym typeface="Arimo"/>
                        </a:rPr>
                        <a:t>Presentation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DS,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13053">
                <a:tc>
                  <a:txBody>
                    <a:bodyPr/>
                    <a:lstStyle/>
                    <a:p>
                      <a:pPr algn="l">
                        <a:lnSpc>
                          <a:spcPts val="2660"/>
                        </a:lnSpc>
                        <a:defRPr/>
                      </a:pPr>
                      <a:r>
                        <a:rPr lang="en-US" sz="1900">
                          <a:solidFill>
                            <a:srgbClr val="000000"/>
                          </a:solidFill>
                          <a:latin typeface="Arimo"/>
                          <a:ea typeface="Arimo"/>
                          <a:cs typeface="Arimo"/>
                          <a:sym typeface="Arimo"/>
                        </a:rPr>
                        <a:t>Final Report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60"/>
                        </a:lnSpc>
                        <a:defRPr/>
                      </a:pPr>
                      <a:r>
                        <a:rPr lang="en-US" sz="1900">
                          <a:solidFill>
                            <a:srgbClr val="000000"/>
                          </a:solidFill>
                          <a:latin typeface="Arimo"/>
                          <a:ea typeface="Arimo"/>
                          <a:cs typeface="Arimo"/>
                          <a:sym typeface="Arimo"/>
                        </a:rPr>
                        <a:t>MA, DS,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12" name="Table 12"/>
          <p:cNvGraphicFramePr>
            <a:graphicFrameLocks noGrp="1"/>
          </p:cNvGraphicFramePr>
          <p:nvPr/>
        </p:nvGraphicFramePr>
        <p:xfrm>
          <a:off x="13437899" y="3815614"/>
          <a:ext cx="3650589" cy="4857749"/>
        </p:xfrm>
        <a:graphic>
          <a:graphicData uri="http://schemas.openxmlformats.org/drawingml/2006/table">
            <a:tbl>
              <a:tblPr/>
              <a:tblGrid>
                <a:gridCol w="2545148">
                  <a:extLst>
                    <a:ext uri="{9D8B030D-6E8A-4147-A177-3AD203B41FA5}">
                      <a16:colId xmlns:a16="http://schemas.microsoft.com/office/drawing/2014/main" val="20000"/>
                    </a:ext>
                  </a:extLst>
                </a:gridCol>
                <a:gridCol w="1105441">
                  <a:extLst>
                    <a:ext uri="{9D8B030D-6E8A-4147-A177-3AD203B41FA5}">
                      <a16:colId xmlns:a16="http://schemas.microsoft.com/office/drawing/2014/main" val="20001"/>
                    </a:ext>
                  </a:extLst>
                </a:gridCol>
              </a:tblGrid>
              <a:tr h="1018660">
                <a:tc gridSpan="2">
                  <a:txBody>
                    <a:bodyPr/>
                    <a:lstStyle/>
                    <a:p>
                      <a:pPr algn="ctr">
                        <a:lnSpc>
                          <a:spcPts val="3499"/>
                        </a:lnSpc>
                        <a:defRPr/>
                      </a:pPr>
                      <a:r>
                        <a:rPr lang="en-US" sz="2499" b="1">
                          <a:solidFill>
                            <a:srgbClr val="000000"/>
                          </a:solidFill>
                          <a:latin typeface="Arimo Bold"/>
                          <a:ea typeface="Arimo Bold"/>
                          <a:cs typeface="Arimo Bold"/>
                          <a:sym typeface="Arimo Bold"/>
                        </a:rPr>
                        <a:t>Final Contribution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hMerge="1">
                  <a:txBody>
                    <a:bodyPr/>
                    <a:lstStyle/>
                    <a:p>
                      <a:pPr algn="ctr">
                        <a:lnSpc>
                          <a:spcPts val="3499"/>
                        </a:lnSpc>
                        <a:defRPr/>
                      </a:pPr>
                      <a:r>
                        <a:rPr lang="en-US" sz="2499" b="1">
                          <a:solidFill>
                            <a:srgbClr val="000000"/>
                          </a:solidFill>
                          <a:latin typeface="Arimo Bold"/>
                          <a:ea typeface="Arimo Bold"/>
                          <a:cs typeface="Arimo Bold"/>
                          <a:sym typeface="Arimo Bold"/>
                        </a:rPr>
                        <a:t>Final Contribution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0"/>
                  </a:ext>
                </a:extLst>
              </a:tr>
              <a:tr h="1285411">
                <a:tc>
                  <a:txBody>
                    <a:bodyPr/>
                    <a:lstStyle/>
                    <a:p>
                      <a:pPr algn="ctr">
                        <a:lnSpc>
                          <a:spcPts val="3079"/>
                        </a:lnSpc>
                        <a:defRPr/>
                      </a:pPr>
                      <a:r>
                        <a:rPr lang="en-US" sz="2199">
                          <a:solidFill>
                            <a:srgbClr val="000000"/>
                          </a:solidFill>
                          <a:latin typeface="Arimo"/>
                          <a:ea typeface="Arimo"/>
                          <a:cs typeface="Arimo"/>
                          <a:sym typeface="Arimo"/>
                        </a:rPr>
                        <a:t>Maurya Aryan Swaminath (MA)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mo"/>
                          <a:ea typeface="Arimo"/>
                          <a:cs typeface="Arimo"/>
                          <a:sym typeface="Arimo"/>
                        </a:rPr>
                        <a:t>33.33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6839">
                <a:tc>
                  <a:txBody>
                    <a:bodyPr/>
                    <a:lstStyle/>
                    <a:p>
                      <a:pPr algn="ctr">
                        <a:lnSpc>
                          <a:spcPts val="3079"/>
                        </a:lnSpc>
                        <a:defRPr/>
                      </a:pPr>
                      <a:r>
                        <a:rPr lang="en-US" sz="2199">
                          <a:solidFill>
                            <a:srgbClr val="000000"/>
                          </a:solidFill>
                          <a:latin typeface="Arimo"/>
                          <a:ea typeface="Arimo"/>
                          <a:cs typeface="Arimo"/>
                          <a:sym typeface="Arimo"/>
                        </a:rPr>
                        <a:t>Depanshu Sahu  (DS)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mo"/>
                          <a:ea typeface="Arimo"/>
                          <a:cs typeface="Arimo"/>
                          <a:sym typeface="Arimo"/>
                        </a:rPr>
                        <a:t>33.33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76839">
                <a:tc>
                  <a:txBody>
                    <a:bodyPr/>
                    <a:lstStyle/>
                    <a:p>
                      <a:pPr algn="ctr">
                        <a:lnSpc>
                          <a:spcPts val="3079"/>
                        </a:lnSpc>
                        <a:defRPr/>
                      </a:pPr>
                      <a:r>
                        <a:rPr lang="en-US" sz="2199">
                          <a:solidFill>
                            <a:srgbClr val="000000"/>
                          </a:solidFill>
                          <a:latin typeface="Arimo"/>
                          <a:ea typeface="Arimo"/>
                          <a:cs typeface="Arimo"/>
                          <a:sym typeface="Arimo"/>
                        </a:rPr>
                        <a:t>Aditya Ajmera (AA)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2100">
                          <a:solidFill>
                            <a:srgbClr val="000000"/>
                          </a:solidFill>
                          <a:latin typeface="Arimo"/>
                          <a:ea typeface="Arimo"/>
                          <a:cs typeface="Arimo"/>
                          <a:sym typeface="Arimo"/>
                        </a:rPr>
                        <a:t>33.33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3"/>
          <p:cNvSpPr txBox="1"/>
          <p:nvPr/>
        </p:nvSpPr>
        <p:spPr>
          <a:xfrm>
            <a:off x="3387273" y="499111"/>
            <a:ext cx="12361771" cy="529589"/>
          </a:xfrm>
          <a:prstGeom prst="rect">
            <a:avLst/>
          </a:prstGeom>
        </p:spPr>
        <p:txBody>
          <a:bodyPr lIns="0" tIns="0" rIns="0" bIns="0" rtlCol="0" anchor="t">
            <a:spAutoFit/>
          </a:bodyPr>
          <a:lstStyle/>
          <a:p>
            <a:pPr algn="ctr">
              <a:lnSpc>
                <a:spcPts val="3179"/>
              </a:lnSpc>
            </a:pPr>
            <a:r>
              <a:rPr lang="en-US" sz="5999">
                <a:solidFill>
                  <a:srgbClr val="0C6980"/>
                </a:solidFill>
                <a:latin typeface="Alice Bold"/>
                <a:ea typeface="Alice Bold"/>
                <a:cs typeface="Alice Bold"/>
                <a:sym typeface="Alice Bold"/>
              </a:rPr>
              <a:t>Contribution</a:t>
            </a:r>
          </a:p>
        </p:txBody>
      </p:sp>
      <p:sp>
        <p:nvSpPr>
          <p:cNvPr id="14" name="TextBox 14"/>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228310" y="761911"/>
            <a:ext cx="12361771" cy="529589"/>
          </a:xfrm>
          <a:prstGeom prst="rect">
            <a:avLst/>
          </a:prstGeom>
        </p:spPr>
        <p:txBody>
          <a:bodyPr lIns="0" tIns="0" rIns="0" bIns="0" rtlCol="0" anchor="t">
            <a:spAutoFit/>
          </a:bodyPr>
          <a:lstStyle/>
          <a:p>
            <a:pPr algn="ctr">
              <a:lnSpc>
                <a:spcPts val="3179"/>
              </a:lnSpc>
            </a:pPr>
            <a:r>
              <a:rPr lang="en-US" sz="5999">
                <a:solidFill>
                  <a:srgbClr val="0C6980"/>
                </a:solidFill>
                <a:latin typeface="Alice Bold"/>
                <a:ea typeface="Alice Bold"/>
                <a:cs typeface="Alice Bold"/>
                <a:sym typeface="Alice Bold"/>
              </a:rPr>
              <a:t>Deliverables</a:t>
            </a:r>
          </a:p>
        </p:txBody>
      </p:sp>
      <p:sp>
        <p:nvSpPr>
          <p:cNvPr id="12" name="TextBox 12"/>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19</a:t>
            </a:r>
          </a:p>
        </p:txBody>
      </p:sp>
      <p:sp>
        <p:nvSpPr>
          <p:cNvPr id="13" name="TextBox 13"/>
          <p:cNvSpPr txBox="1"/>
          <p:nvPr/>
        </p:nvSpPr>
        <p:spPr>
          <a:xfrm>
            <a:off x="3245009" y="3345945"/>
            <a:ext cx="11794331" cy="3365322"/>
          </a:xfrm>
          <a:prstGeom prst="rect">
            <a:avLst/>
          </a:prstGeom>
        </p:spPr>
        <p:txBody>
          <a:bodyPr lIns="0" tIns="0" rIns="0" bIns="0" rtlCol="0" anchor="t">
            <a:spAutoFit/>
          </a:bodyPr>
          <a:lstStyle/>
          <a:p>
            <a:pPr marL="703835" lvl="1" indent="-351917" algn="just">
              <a:lnSpc>
                <a:spcPts val="6813"/>
              </a:lnSpc>
              <a:buAutoNum type="arabicPeriod"/>
            </a:pPr>
            <a:r>
              <a:rPr lang="en-US" sz="3260">
                <a:solidFill>
                  <a:srgbClr val="2F5F98"/>
                </a:solidFill>
                <a:latin typeface="Arimo"/>
                <a:ea typeface="Arimo"/>
                <a:cs typeface="Arimo"/>
                <a:sym typeface="Arimo"/>
              </a:rPr>
              <a:t>Python code for the algorithm implementation</a:t>
            </a:r>
          </a:p>
          <a:p>
            <a:pPr marL="703835" lvl="1" indent="-351917" algn="just">
              <a:lnSpc>
                <a:spcPts val="6813"/>
              </a:lnSpc>
              <a:buAutoNum type="arabicPeriod"/>
            </a:pPr>
            <a:r>
              <a:rPr lang="en-US" sz="3260">
                <a:solidFill>
                  <a:srgbClr val="2F5F98"/>
                </a:solidFill>
                <a:latin typeface="Arimo"/>
                <a:ea typeface="Arimo"/>
                <a:cs typeface="Arimo"/>
                <a:sym typeface="Arimo"/>
              </a:rPr>
              <a:t>Detailed report on the algorithm and its performance</a:t>
            </a:r>
          </a:p>
          <a:p>
            <a:pPr marL="703835" lvl="1" indent="-351917" algn="just">
              <a:lnSpc>
                <a:spcPts val="6813"/>
              </a:lnSpc>
              <a:buAutoNum type="arabicPeriod"/>
            </a:pPr>
            <a:r>
              <a:rPr lang="en-US" sz="3260">
                <a:solidFill>
                  <a:srgbClr val="2F5F98"/>
                </a:solidFill>
                <a:latin typeface="Arimo"/>
                <a:ea typeface="Arimo"/>
                <a:cs typeface="Arimo"/>
                <a:sym typeface="Arimo"/>
              </a:rPr>
              <a:t>Simulation video demonstrating the algorithm in action</a:t>
            </a:r>
          </a:p>
          <a:p>
            <a:pPr marL="703835" lvl="1" indent="-351917" algn="just">
              <a:lnSpc>
                <a:spcPts val="6813"/>
              </a:lnSpc>
              <a:buAutoNum type="arabicPeriod"/>
            </a:pPr>
            <a:r>
              <a:rPr lang="en-US" sz="3260">
                <a:solidFill>
                  <a:srgbClr val="2F5F98"/>
                </a:solidFill>
                <a:latin typeface="Arimo"/>
                <a:ea typeface="Arimo"/>
                <a:cs typeface="Arimo"/>
                <a:sym typeface="Arimo"/>
              </a:rPr>
              <a:t>Energy-efficient and data reliability comparisons with metrics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Problem Statement</a:t>
            </a:r>
          </a:p>
        </p:txBody>
      </p:sp>
      <p:sp>
        <p:nvSpPr>
          <p:cNvPr id="12" name="TextBox 12"/>
          <p:cNvSpPr txBox="1"/>
          <p:nvPr/>
        </p:nvSpPr>
        <p:spPr>
          <a:xfrm>
            <a:off x="2777689" y="2267270"/>
            <a:ext cx="12971355" cy="4622419"/>
          </a:xfrm>
          <a:prstGeom prst="rect">
            <a:avLst/>
          </a:prstGeom>
        </p:spPr>
        <p:txBody>
          <a:bodyPr lIns="0" tIns="0" rIns="0" bIns="0" rtlCol="0" anchor="t">
            <a:spAutoFit/>
          </a:bodyPr>
          <a:lstStyle/>
          <a:p>
            <a:pPr algn="just">
              <a:lnSpc>
                <a:spcPts val="4087"/>
              </a:lnSpc>
            </a:pPr>
            <a:r>
              <a:rPr lang="en-US" sz="2799">
                <a:solidFill>
                  <a:srgbClr val="2F5F98"/>
                </a:solidFill>
                <a:latin typeface="Arimo"/>
                <a:ea typeface="Arimo"/>
                <a:cs typeface="Arimo"/>
                <a:sym typeface="Arimo"/>
              </a:rPr>
              <a:t>Achieving both data reliability and energy efficiency in routing remains a critical challenge IoT networks. As IoT devices typically operate with limited power resources, optimizing energy consumption is essential for extending network lifespan. However, this must be balanced with ensuring reliable data transmission, as packet loss during communication can compromise the overall performance and integrity of the network. Therefore, the key issue is to develop </a:t>
            </a:r>
            <a:r>
              <a:rPr lang="en-US" sz="2799" b="1">
                <a:solidFill>
                  <a:srgbClr val="2F5F98"/>
                </a:solidFill>
                <a:latin typeface="Arimo Bold"/>
                <a:ea typeface="Arimo Bold"/>
                <a:cs typeface="Arimo Bold"/>
                <a:sym typeface="Arimo Bold"/>
              </a:rPr>
              <a:t>a routing protocol that minimizes data loss while maintaining energy efficiency</a:t>
            </a:r>
            <a:r>
              <a:rPr lang="en-US" sz="2799">
                <a:solidFill>
                  <a:srgbClr val="2F5F98"/>
                </a:solidFill>
                <a:latin typeface="Arimo"/>
                <a:ea typeface="Arimo"/>
                <a:cs typeface="Arimo"/>
                <a:sym typeface="Arimo"/>
              </a:rPr>
              <a:t> during data transmission.</a:t>
            </a:r>
          </a:p>
          <a:p>
            <a:pPr algn="just">
              <a:lnSpc>
                <a:spcPts val="4087"/>
              </a:lnSpc>
            </a:pPr>
            <a:endParaRPr lang="en-US" sz="2799">
              <a:solidFill>
                <a:srgbClr val="2F5F98"/>
              </a:solidFill>
              <a:latin typeface="Arimo"/>
              <a:ea typeface="Arimo"/>
              <a:cs typeface="Arimo"/>
              <a:sym typeface="Arimo"/>
            </a:endParaRP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EFF"/>
        </a:solidFill>
        <a:effectLst/>
      </p:bgPr>
    </p:bg>
    <p:spTree>
      <p:nvGrpSpPr>
        <p:cNvPr id="1" name=""/>
        <p:cNvGrpSpPr/>
        <p:nvPr/>
      </p:nvGrpSpPr>
      <p:grpSpPr>
        <a:xfrm>
          <a:off x="0" y="0"/>
          <a:ext cx="0" cy="0"/>
          <a:chOff x="0" y="0"/>
          <a:chExt cx="0" cy="0"/>
        </a:xfrm>
      </p:grpSpPr>
      <p:sp>
        <p:nvSpPr>
          <p:cNvPr id="2" name="Freeform 2"/>
          <p:cNvSpPr/>
          <p:nvPr/>
        </p:nvSpPr>
        <p:spPr>
          <a:xfrm rot="-2423411" flipH="1">
            <a:off x="-1416943" y="-64883"/>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850084" y="2988149"/>
            <a:ext cx="7037171" cy="7803315"/>
          </a:xfrm>
          <a:custGeom>
            <a:avLst/>
            <a:gdLst/>
            <a:ahLst/>
            <a:cxnLst/>
            <a:rect l="l" t="t" r="r" b="b"/>
            <a:pathLst>
              <a:path w="7037171" h="7803315">
                <a:moveTo>
                  <a:pt x="0" y="0"/>
                </a:moveTo>
                <a:lnTo>
                  <a:pt x="7037172" y="0"/>
                </a:lnTo>
                <a:lnTo>
                  <a:pt x="7037172" y="7803315"/>
                </a:lnTo>
                <a:lnTo>
                  <a:pt x="0" y="7803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14189117" y="8110866"/>
            <a:ext cx="8197766" cy="4352269"/>
          </a:xfrm>
          <a:custGeom>
            <a:avLst/>
            <a:gdLst/>
            <a:ahLst/>
            <a:cxnLst/>
            <a:rect l="l" t="t" r="r" b="b"/>
            <a:pathLst>
              <a:path w="8197766" h="4352269">
                <a:moveTo>
                  <a:pt x="0" y="0"/>
                </a:moveTo>
                <a:lnTo>
                  <a:pt x="8197766" y="0"/>
                </a:lnTo>
                <a:lnTo>
                  <a:pt x="8197766" y="4352268"/>
                </a:lnTo>
                <a:lnTo>
                  <a:pt x="0" y="4352268"/>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sp>
        <p:nvSpPr>
          <p:cNvPr id="6" name="Freeform 6"/>
          <p:cNvSpPr/>
          <p:nvPr/>
        </p:nvSpPr>
        <p:spPr>
          <a:xfrm rot="2991315">
            <a:off x="-509632" y="1564175"/>
            <a:ext cx="2188739" cy="2427029"/>
          </a:xfrm>
          <a:custGeom>
            <a:avLst/>
            <a:gdLst/>
            <a:ahLst/>
            <a:cxnLst/>
            <a:rect l="l" t="t" r="r" b="b"/>
            <a:pathLst>
              <a:path w="2188739" h="2427029">
                <a:moveTo>
                  <a:pt x="0" y="0"/>
                </a:moveTo>
                <a:lnTo>
                  <a:pt x="2188738" y="0"/>
                </a:lnTo>
                <a:lnTo>
                  <a:pt x="2188738" y="2427028"/>
                </a:lnTo>
                <a:lnTo>
                  <a:pt x="0" y="24270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7354877"/>
            <a:ext cx="4095911" cy="4095911"/>
          </a:xfrm>
          <a:custGeom>
            <a:avLst/>
            <a:gdLst/>
            <a:ahLst/>
            <a:cxnLst/>
            <a:rect l="l" t="t" r="r" b="b"/>
            <a:pathLst>
              <a:path w="4095911" h="4095911">
                <a:moveTo>
                  <a:pt x="0" y="0"/>
                </a:moveTo>
                <a:lnTo>
                  <a:pt x="4095911" y="0"/>
                </a:lnTo>
                <a:lnTo>
                  <a:pt x="4095911" y="4095911"/>
                </a:lnTo>
                <a:lnTo>
                  <a:pt x="0" y="4095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161170" y="8453513"/>
            <a:ext cx="2717344" cy="2737251"/>
          </a:xfrm>
          <a:custGeom>
            <a:avLst/>
            <a:gdLst/>
            <a:ahLst/>
            <a:cxnLst/>
            <a:rect l="l" t="t" r="r" b="b"/>
            <a:pathLst>
              <a:path w="2717344" h="2737251">
                <a:moveTo>
                  <a:pt x="0" y="0"/>
                </a:moveTo>
                <a:lnTo>
                  <a:pt x="2717344" y="0"/>
                </a:lnTo>
                <a:lnTo>
                  <a:pt x="2717344" y="2737252"/>
                </a:lnTo>
                <a:lnTo>
                  <a:pt x="0" y="2737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510024" y="0"/>
            <a:ext cx="3404247" cy="3404247"/>
          </a:xfrm>
          <a:custGeom>
            <a:avLst/>
            <a:gdLst/>
            <a:ahLst/>
            <a:cxnLst/>
            <a:rect l="l" t="t" r="r" b="b"/>
            <a:pathLst>
              <a:path w="3404247" h="3404247">
                <a:moveTo>
                  <a:pt x="0" y="0"/>
                </a:moveTo>
                <a:lnTo>
                  <a:pt x="3404247" y="0"/>
                </a:lnTo>
                <a:lnTo>
                  <a:pt x="3404247" y="3404247"/>
                </a:lnTo>
                <a:lnTo>
                  <a:pt x="0" y="3404247"/>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6040533" y="2647970"/>
            <a:ext cx="9812973" cy="2495530"/>
          </a:xfrm>
          <a:prstGeom prst="rect">
            <a:avLst/>
          </a:prstGeom>
        </p:spPr>
        <p:txBody>
          <a:bodyPr lIns="0" tIns="0" rIns="0" bIns="0" rtlCol="0" anchor="t">
            <a:spAutoFit/>
          </a:bodyPr>
          <a:lstStyle/>
          <a:p>
            <a:pPr algn="l">
              <a:lnSpc>
                <a:spcPts val="20358"/>
              </a:lnSpc>
            </a:pPr>
            <a:r>
              <a:rPr lang="en-US" sz="14541">
                <a:solidFill>
                  <a:srgbClr val="00A8A8"/>
                </a:solidFill>
                <a:latin typeface="Hussar Bold"/>
                <a:ea typeface="Hussar Bold"/>
                <a:cs typeface="Hussar Bold"/>
                <a:sym typeface="Hussar Bold"/>
              </a:rPr>
              <a:t>Thank </a:t>
            </a:r>
          </a:p>
        </p:txBody>
      </p:sp>
      <p:sp>
        <p:nvSpPr>
          <p:cNvPr id="11" name="TextBox 11"/>
          <p:cNvSpPr txBox="1"/>
          <p:nvPr/>
        </p:nvSpPr>
        <p:spPr>
          <a:xfrm>
            <a:off x="6248711" y="5078822"/>
            <a:ext cx="6941162" cy="2415602"/>
          </a:xfrm>
          <a:prstGeom prst="rect">
            <a:avLst/>
          </a:prstGeom>
        </p:spPr>
        <p:txBody>
          <a:bodyPr lIns="0" tIns="0" rIns="0" bIns="0" rtlCol="0" anchor="t">
            <a:spAutoFit/>
          </a:bodyPr>
          <a:lstStyle/>
          <a:p>
            <a:pPr algn="l">
              <a:lnSpc>
                <a:spcPts val="19709"/>
              </a:lnSpc>
            </a:pPr>
            <a:r>
              <a:rPr lang="en-US" sz="14078">
                <a:solidFill>
                  <a:srgbClr val="0C6980"/>
                </a:solidFill>
                <a:latin typeface="Hussar Bold"/>
                <a:ea typeface="Hussar Bold"/>
                <a:cs typeface="Hussar Bold"/>
                <a:sym typeface="Hussar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a:stretch>
            <a:fillRect/>
          </a:stretch>
        </p:blipFill>
        <p:spPr>
          <a:xfrm>
            <a:off x="3228310" y="1028700"/>
            <a:ext cx="13167360" cy="8229600"/>
          </a:xfrm>
          <a:prstGeom prst="rect">
            <a:avLst/>
          </a:prstGeom>
        </p:spPr>
      </p:pic>
      <p:sp>
        <p:nvSpPr>
          <p:cNvPr id="12" name="TextBox 12"/>
          <p:cNvSpPr txBox="1"/>
          <p:nvPr/>
        </p:nvSpPr>
        <p:spPr>
          <a:xfrm>
            <a:off x="3237835"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ACO Algorithm Overview</a:t>
            </a: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3</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9144000" y="3228974"/>
            <a:ext cx="5249471" cy="1408715"/>
          </a:xfrm>
          <a:custGeom>
            <a:avLst/>
            <a:gdLst/>
            <a:ahLst/>
            <a:cxnLst/>
            <a:rect l="l" t="t" r="r" b="b"/>
            <a:pathLst>
              <a:path w="5249471" h="1408715">
                <a:moveTo>
                  <a:pt x="0" y="0"/>
                </a:moveTo>
                <a:lnTo>
                  <a:pt x="5249471" y="0"/>
                </a:lnTo>
                <a:lnTo>
                  <a:pt x="5249471" y="1408716"/>
                </a:lnTo>
                <a:lnTo>
                  <a:pt x="0" y="1408716"/>
                </a:lnTo>
                <a:lnTo>
                  <a:pt x="0" y="0"/>
                </a:lnTo>
                <a:close/>
              </a:path>
            </a:pathLst>
          </a:custGeom>
          <a:blipFill>
            <a:blip r:embed="rId12"/>
            <a:stretch>
              <a:fillRect l="-4839"/>
            </a:stretch>
          </a:blipFill>
        </p:spPr>
      </p:sp>
      <p:sp>
        <p:nvSpPr>
          <p:cNvPr id="12" name="Freeform 12"/>
          <p:cNvSpPr/>
          <p:nvPr/>
        </p:nvSpPr>
        <p:spPr>
          <a:xfrm>
            <a:off x="7562112" y="4461393"/>
            <a:ext cx="4893679" cy="1176105"/>
          </a:xfrm>
          <a:custGeom>
            <a:avLst/>
            <a:gdLst/>
            <a:ahLst/>
            <a:cxnLst/>
            <a:rect l="l" t="t" r="r" b="b"/>
            <a:pathLst>
              <a:path w="4893679" h="1176105">
                <a:moveTo>
                  <a:pt x="0" y="0"/>
                </a:moveTo>
                <a:lnTo>
                  <a:pt x="4893679" y="0"/>
                </a:lnTo>
                <a:lnTo>
                  <a:pt x="4893679" y="1176105"/>
                </a:lnTo>
                <a:lnTo>
                  <a:pt x="0" y="1176105"/>
                </a:lnTo>
                <a:lnTo>
                  <a:pt x="0" y="0"/>
                </a:lnTo>
                <a:close/>
              </a:path>
            </a:pathLst>
          </a:custGeom>
          <a:blipFill>
            <a:blip r:embed="rId13"/>
            <a:stretch>
              <a:fillRect/>
            </a:stretch>
          </a:blipFill>
        </p:spPr>
      </p:sp>
      <p:sp>
        <p:nvSpPr>
          <p:cNvPr id="13" name="Freeform 13"/>
          <p:cNvSpPr/>
          <p:nvPr/>
        </p:nvSpPr>
        <p:spPr>
          <a:xfrm>
            <a:off x="8865639" y="5785504"/>
            <a:ext cx="6426249" cy="880976"/>
          </a:xfrm>
          <a:custGeom>
            <a:avLst/>
            <a:gdLst/>
            <a:ahLst/>
            <a:cxnLst/>
            <a:rect l="l" t="t" r="r" b="b"/>
            <a:pathLst>
              <a:path w="6426249" h="880976">
                <a:moveTo>
                  <a:pt x="0" y="0"/>
                </a:moveTo>
                <a:lnTo>
                  <a:pt x="6426249" y="0"/>
                </a:lnTo>
                <a:lnTo>
                  <a:pt x="6426249" y="880976"/>
                </a:lnTo>
                <a:lnTo>
                  <a:pt x="0" y="880976"/>
                </a:lnTo>
                <a:lnTo>
                  <a:pt x="0" y="0"/>
                </a:lnTo>
                <a:close/>
              </a:path>
            </a:pathLst>
          </a:custGeom>
          <a:blipFill>
            <a:blip r:embed="rId14"/>
            <a:stretch>
              <a:fillRect l="-353" t="-10842"/>
            </a:stretch>
          </a:blipFill>
        </p:spPr>
      </p:sp>
      <p:sp>
        <p:nvSpPr>
          <p:cNvPr id="14" name="Freeform 14"/>
          <p:cNvSpPr/>
          <p:nvPr/>
        </p:nvSpPr>
        <p:spPr>
          <a:xfrm>
            <a:off x="3228310" y="2777689"/>
            <a:ext cx="3994094" cy="5685380"/>
          </a:xfrm>
          <a:custGeom>
            <a:avLst/>
            <a:gdLst/>
            <a:ahLst/>
            <a:cxnLst/>
            <a:rect l="l" t="t" r="r" b="b"/>
            <a:pathLst>
              <a:path w="3994094" h="5685380">
                <a:moveTo>
                  <a:pt x="0" y="0"/>
                </a:moveTo>
                <a:lnTo>
                  <a:pt x="3994094" y="0"/>
                </a:lnTo>
                <a:lnTo>
                  <a:pt x="3994094" y="5685380"/>
                </a:lnTo>
                <a:lnTo>
                  <a:pt x="0" y="5685380"/>
                </a:lnTo>
                <a:lnTo>
                  <a:pt x="0" y="0"/>
                </a:lnTo>
                <a:close/>
              </a:path>
            </a:pathLst>
          </a:custGeom>
          <a:blipFill>
            <a:blip r:embed="rId15"/>
            <a:stretch>
              <a:fillRect l="-11282"/>
            </a:stretch>
          </a:blipFill>
        </p:spPr>
      </p:sp>
      <p:sp>
        <p:nvSpPr>
          <p:cNvPr id="15" name="Freeform 15"/>
          <p:cNvSpPr/>
          <p:nvPr/>
        </p:nvSpPr>
        <p:spPr>
          <a:xfrm>
            <a:off x="7695848" y="6836012"/>
            <a:ext cx="10077582" cy="1725786"/>
          </a:xfrm>
          <a:custGeom>
            <a:avLst/>
            <a:gdLst/>
            <a:ahLst/>
            <a:cxnLst/>
            <a:rect l="l" t="t" r="r" b="b"/>
            <a:pathLst>
              <a:path w="10077582" h="1725786">
                <a:moveTo>
                  <a:pt x="0" y="0"/>
                </a:moveTo>
                <a:lnTo>
                  <a:pt x="10077582" y="0"/>
                </a:lnTo>
                <a:lnTo>
                  <a:pt x="10077582" y="1725786"/>
                </a:lnTo>
                <a:lnTo>
                  <a:pt x="0" y="1725786"/>
                </a:lnTo>
                <a:lnTo>
                  <a:pt x="0" y="0"/>
                </a:lnTo>
                <a:close/>
              </a:path>
            </a:pathLst>
          </a:custGeom>
          <a:blipFill>
            <a:blip r:embed="rId16"/>
            <a:stretch>
              <a:fillRect/>
            </a:stretch>
          </a:blipFill>
        </p:spPr>
      </p:sp>
      <p:sp>
        <p:nvSpPr>
          <p:cNvPr id="16" name="TextBox 16"/>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Ant Next Hop Selection</a:t>
            </a:r>
          </a:p>
        </p:txBody>
      </p:sp>
      <p:sp>
        <p:nvSpPr>
          <p:cNvPr id="17" name="TextBox 17"/>
          <p:cNvSpPr txBox="1"/>
          <p:nvPr/>
        </p:nvSpPr>
        <p:spPr>
          <a:xfrm>
            <a:off x="7695848" y="2720539"/>
            <a:ext cx="8743122" cy="423381"/>
          </a:xfrm>
          <a:prstGeom prst="rect">
            <a:avLst/>
          </a:prstGeom>
        </p:spPr>
        <p:txBody>
          <a:bodyPr lIns="0" tIns="0" rIns="0" bIns="0" rtlCol="0" anchor="t">
            <a:spAutoFit/>
          </a:bodyPr>
          <a:lstStyle/>
          <a:p>
            <a:pPr algn="l">
              <a:lnSpc>
                <a:spcPts val="3439"/>
              </a:lnSpc>
              <a:spcBef>
                <a:spcPct val="0"/>
              </a:spcBef>
            </a:pPr>
            <a:r>
              <a:rPr lang="en-US" sz="2456">
                <a:solidFill>
                  <a:srgbClr val="000000"/>
                </a:solidFill>
                <a:latin typeface="Arimo"/>
                <a:ea typeface="Arimo"/>
                <a:cs typeface="Arimo"/>
                <a:sym typeface="Arimo"/>
              </a:rPr>
              <a:t>Next hop probability for an ant is given by the formula:</a:t>
            </a:r>
          </a:p>
        </p:txBody>
      </p:sp>
      <p:sp>
        <p:nvSpPr>
          <p:cNvPr id="18" name="TextBox 18"/>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rcRect l="5294" r="6342"/>
          <a:stretch>
            <a:fillRect/>
          </a:stretch>
        </p:blipFill>
        <p:spPr>
          <a:xfrm>
            <a:off x="3269268" y="1028700"/>
            <a:ext cx="12927844" cy="8229600"/>
          </a:xfrm>
          <a:prstGeom prst="rect">
            <a:avLst/>
          </a:prstGeom>
        </p:spPr>
      </p:pic>
      <p:sp>
        <p:nvSpPr>
          <p:cNvPr id="12" name="TextBox 12"/>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Sending Data in ACO</a:t>
            </a: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5</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2592943" y="2777689"/>
            <a:ext cx="4485253" cy="4681566"/>
          </a:xfrm>
          <a:custGeom>
            <a:avLst/>
            <a:gdLst/>
            <a:ahLst/>
            <a:cxnLst/>
            <a:rect l="l" t="t" r="r" b="b"/>
            <a:pathLst>
              <a:path w="4485253" h="4681566">
                <a:moveTo>
                  <a:pt x="0" y="0"/>
                </a:moveTo>
                <a:lnTo>
                  <a:pt x="4485254" y="0"/>
                </a:lnTo>
                <a:lnTo>
                  <a:pt x="4485254" y="4681566"/>
                </a:lnTo>
                <a:lnTo>
                  <a:pt x="0" y="4681566"/>
                </a:lnTo>
                <a:lnTo>
                  <a:pt x="0" y="0"/>
                </a:lnTo>
                <a:close/>
              </a:path>
            </a:pathLst>
          </a:custGeom>
          <a:blipFill>
            <a:blip r:embed="rId12"/>
            <a:stretch>
              <a:fillRect l="-18697" t="-13062" r="-14420" b="-14473"/>
            </a:stretch>
          </a:blipFill>
        </p:spPr>
      </p:sp>
      <p:sp>
        <p:nvSpPr>
          <p:cNvPr id="12" name="Freeform 12"/>
          <p:cNvSpPr/>
          <p:nvPr/>
        </p:nvSpPr>
        <p:spPr>
          <a:xfrm>
            <a:off x="7667273" y="3833722"/>
            <a:ext cx="3711533" cy="979264"/>
          </a:xfrm>
          <a:custGeom>
            <a:avLst/>
            <a:gdLst/>
            <a:ahLst/>
            <a:cxnLst/>
            <a:rect l="l" t="t" r="r" b="b"/>
            <a:pathLst>
              <a:path w="3711533" h="979264">
                <a:moveTo>
                  <a:pt x="0" y="0"/>
                </a:moveTo>
                <a:lnTo>
                  <a:pt x="3711533" y="0"/>
                </a:lnTo>
                <a:lnTo>
                  <a:pt x="3711533" y="979265"/>
                </a:lnTo>
                <a:lnTo>
                  <a:pt x="0" y="979265"/>
                </a:lnTo>
                <a:lnTo>
                  <a:pt x="0" y="0"/>
                </a:lnTo>
                <a:close/>
              </a:path>
            </a:pathLst>
          </a:custGeom>
          <a:blipFill>
            <a:blip r:embed="rId13"/>
            <a:stretch>
              <a:fillRect/>
            </a:stretch>
          </a:blipFill>
        </p:spPr>
      </p:sp>
      <p:sp>
        <p:nvSpPr>
          <p:cNvPr id="13" name="Freeform 13"/>
          <p:cNvSpPr/>
          <p:nvPr/>
        </p:nvSpPr>
        <p:spPr>
          <a:xfrm>
            <a:off x="7667273" y="7948688"/>
            <a:ext cx="3818883" cy="403622"/>
          </a:xfrm>
          <a:custGeom>
            <a:avLst/>
            <a:gdLst/>
            <a:ahLst/>
            <a:cxnLst/>
            <a:rect l="l" t="t" r="r" b="b"/>
            <a:pathLst>
              <a:path w="3818883" h="403622">
                <a:moveTo>
                  <a:pt x="0" y="0"/>
                </a:moveTo>
                <a:lnTo>
                  <a:pt x="3818883" y="0"/>
                </a:lnTo>
                <a:lnTo>
                  <a:pt x="3818883" y="403622"/>
                </a:lnTo>
                <a:lnTo>
                  <a:pt x="0" y="403622"/>
                </a:lnTo>
                <a:lnTo>
                  <a:pt x="0" y="0"/>
                </a:lnTo>
                <a:close/>
              </a:path>
            </a:pathLst>
          </a:custGeom>
          <a:blipFill>
            <a:blip r:embed="rId14"/>
            <a:stretch>
              <a:fillRect/>
            </a:stretch>
          </a:blipFill>
        </p:spPr>
      </p:sp>
      <p:sp>
        <p:nvSpPr>
          <p:cNvPr id="14" name="Freeform 14"/>
          <p:cNvSpPr/>
          <p:nvPr/>
        </p:nvSpPr>
        <p:spPr>
          <a:xfrm>
            <a:off x="7667273" y="4933076"/>
            <a:ext cx="9223090" cy="2398004"/>
          </a:xfrm>
          <a:custGeom>
            <a:avLst/>
            <a:gdLst/>
            <a:ahLst/>
            <a:cxnLst/>
            <a:rect l="l" t="t" r="r" b="b"/>
            <a:pathLst>
              <a:path w="9223090" h="2398004">
                <a:moveTo>
                  <a:pt x="0" y="0"/>
                </a:moveTo>
                <a:lnTo>
                  <a:pt x="9223090" y="0"/>
                </a:lnTo>
                <a:lnTo>
                  <a:pt x="9223090" y="2398004"/>
                </a:lnTo>
                <a:lnTo>
                  <a:pt x="0" y="2398004"/>
                </a:lnTo>
                <a:lnTo>
                  <a:pt x="0" y="0"/>
                </a:lnTo>
                <a:close/>
              </a:path>
            </a:pathLst>
          </a:custGeom>
          <a:blipFill>
            <a:blip r:embed="rId15"/>
            <a:stretch>
              <a:fillRect/>
            </a:stretch>
          </a:blipFill>
        </p:spPr>
      </p:sp>
      <p:sp>
        <p:nvSpPr>
          <p:cNvPr id="15" name="TextBox 15"/>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Cluster Head Selection</a:t>
            </a:r>
          </a:p>
        </p:txBody>
      </p:sp>
      <p:sp>
        <p:nvSpPr>
          <p:cNvPr id="16" name="TextBox 16"/>
          <p:cNvSpPr txBox="1"/>
          <p:nvPr/>
        </p:nvSpPr>
        <p:spPr>
          <a:xfrm>
            <a:off x="7667273" y="2295845"/>
            <a:ext cx="9552242" cy="1280541"/>
          </a:xfrm>
          <a:prstGeom prst="rect">
            <a:avLst/>
          </a:prstGeom>
        </p:spPr>
        <p:txBody>
          <a:bodyPr lIns="0" tIns="0" rIns="0" bIns="0" rtlCol="0" anchor="t">
            <a:spAutoFit/>
          </a:bodyPr>
          <a:lstStyle/>
          <a:p>
            <a:pPr algn="l">
              <a:lnSpc>
                <a:spcPts val="3444"/>
              </a:lnSpc>
              <a:spcBef>
                <a:spcPct val="0"/>
              </a:spcBef>
            </a:pPr>
            <a:r>
              <a:rPr lang="en-US" sz="2460">
                <a:solidFill>
                  <a:srgbClr val="000000"/>
                </a:solidFill>
                <a:latin typeface="Arimo"/>
                <a:ea typeface="Arimo"/>
                <a:cs typeface="Arimo"/>
                <a:sym typeface="Arimo"/>
              </a:rPr>
              <a:t>When the energy of the node is less than half of the energy of the surrounding node, an update cluster head algorithm is run which decides the new cluster head based on the formula:</a:t>
            </a:r>
          </a:p>
        </p:txBody>
      </p:sp>
      <p:sp>
        <p:nvSpPr>
          <p:cNvPr id="17" name="TextBox 17"/>
          <p:cNvSpPr txBox="1"/>
          <p:nvPr/>
        </p:nvSpPr>
        <p:spPr>
          <a:xfrm>
            <a:off x="7667273" y="7397755"/>
            <a:ext cx="8455372" cy="423291"/>
          </a:xfrm>
          <a:prstGeom prst="rect">
            <a:avLst/>
          </a:prstGeom>
        </p:spPr>
        <p:txBody>
          <a:bodyPr lIns="0" tIns="0" rIns="0" bIns="0" rtlCol="0" anchor="t">
            <a:spAutoFit/>
          </a:bodyPr>
          <a:lstStyle/>
          <a:p>
            <a:pPr algn="ctr">
              <a:lnSpc>
                <a:spcPts val="3444"/>
              </a:lnSpc>
              <a:spcBef>
                <a:spcPct val="0"/>
              </a:spcBef>
            </a:pPr>
            <a:r>
              <a:rPr lang="en-US" sz="2460">
                <a:solidFill>
                  <a:srgbClr val="000000"/>
                </a:solidFill>
                <a:latin typeface="Alice"/>
                <a:ea typeface="Alice"/>
                <a:cs typeface="Alice"/>
                <a:sym typeface="Alice"/>
              </a:rPr>
              <a:t>The node which has highest I values is chosen as the new CH</a:t>
            </a:r>
          </a:p>
        </p:txBody>
      </p:sp>
      <p:sp>
        <p:nvSpPr>
          <p:cNvPr id="18" name="TextBox 18"/>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1" name="Table 11"/>
          <p:cNvGraphicFramePr>
            <a:graphicFrameLocks noGrp="1"/>
          </p:cNvGraphicFramePr>
          <p:nvPr/>
        </p:nvGraphicFramePr>
        <p:xfrm>
          <a:off x="3113637" y="4115509"/>
          <a:ext cx="13987926" cy="4827460"/>
        </p:xfrm>
        <a:graphic>
          <a:graphicData uri="http://schemas.openxmlformats.org/drawingml/2006/table">
            <a:tbl>
              <a:tblPr/>
              <a:tblGrid>
                <a:gridCol w="4446673">
                  <a:extLst>
                    <a:ext uri="{9D8B030D-6E8A-4147-A177-3AD203B41FA5}">
                      <a16:colId xmlns:a16="http://schemas.microsoft.com/office/drawing/2014/main" val="20000"/>
                    </a:ext>
                  </a:extLst>
                </a:gridCol>
                <a:gridCol w="1928168">
                  <a:extLst>
                    <a:ext uri="{9D8B030D-6E8A-4147-A177-3AD203B41FA5}">
                      <a16:colId xmlns:a16="http://schemas.microsoft.com/office/drawing/2014/main" val="20001"/>
                    </a:ext>
                  </a:extLst>
                </a:gridCol>
                <a:gridCol w="1928168">
                  <a:extLst>
                    <a:ext uri="{9D8B030D-6E8A-4147-A177-3AD203B41FA5}">
                      <a16:colId xmlns:a16="http://schemas.microsoft.com/office/drawing/2014/main" val="20002"/>
                    </a:ext>
                  </a:extLst>
                </a:gridCol>
                <a:gridCol w="1928168">
                  <a:extLst>
                    <a:ext uri="{9D8B030D-6E8A-4147-A177-3AD203B41FA5}">
                      <a16:colId xmlns:a16="http://schemas.microsoft.com/office/drawing/2014/main" val="20003"/>
                    </a:ext>
                  </a:extLst>
                </a:gridCol>
                <a:gridCol w="3756749">
                  <a:extLst>
                    <a:ext uri="{9D8B030D-6E8A-4147-A177-3AD203B41FA5}">
                      <a16:colId xmlns:a16="http://schemas.microsoft.com/office/drawing/2014/main" val="20004"/>
                    </a:ext>
                  </a:extLst>
                </a:gridCol>
              </a:tblGrid>
              <a:tr h="965492">
                <a:tc>
                  <a:txBody>
                    <a:bodyPr/>
                    <a:lstStyle/>
                    <a:p>
                      <a:pPr algn="ctr">
                        <a:lnSpc>
                          <a:spcPts val="3500"/>
                        </a:lnSpc>
                        <a:defRPr/>
                      </a:pPr>
                      <a:r>
                        <a:rPr lang="en-US" sz="2500" b="1">
                          <a:solidFill>
                            <a:srgbClr val="000000"/>
                          </a:solidFill>
                          <a:latin typeface="Arimo Bold"/>
                          <a:ea typeface="Arimo Bold"/>
                          <a:cs typeface="Arimo Bold"/>
                          <a:sym typeface="Arimo Bold"/>
                        </a:rPr>
                        <a:t>Process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a:txBody>
                    <a:bodyPr/>
                    <a:lstStyle/>
                    <a:p>
                      <a:pPr algn="ctr">
                        <a:lnSpc>
                          <a:spcPts val="3500"/>
                        </a:lnSpc>
                        <a:defRPr/>
                      </a:pPr>
                      <a:r>
                        <a:rPr lang="en-US" sz="2500" b="1">
                          <a:solidFill>
                            <a:srgbClr val="000000"/>
                          </a:solidFill>
                          <a:latin typeface="Arimo Bold"/>
                          <a:ea typeface="Arimo Bold"/>
                          <a:cs typeface="Arimo Bold"/>
                          <a:sym typeface="Arimo Bold"/>
                        </a:rPr>
                        <a:t>XORs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a:txBody>
                    <a:bodyPr/>
                    <a:lstStyle/>
                    <a:p>
                      <a:pPr algn="ctr">
                        <a:lnSpc>
                          <a:spcPts val="3500"/>
                        </a:lnSpc>
                        <a:defRPr/>
                      </a:pPr>
                      <a:r>
                        <a:rPr lang="en-US" sz="2500" b="1">
                          <a:solidFill>
                            <a:srgbClr val="000000"/>
                          </a:solidFill>
                          <a:latin typeface="Arimo Bold"/>
                          <a:ea typeface="Arimo Bold"/>
                          <a:cs typeface="Arimo Bold"/>
                          <a:sym typeface="Arimo Bold"/>
                        </a:rPr>
                        <a:t>ADD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a:txBody>
                    <a:bodyPr/>
                    <a:lstStyle/>
                    <a:p>
                      <a:pPr algn="ctr">
                        <a:lnSpc>
                          <a:spcPts val="3500"/>
                        </a:lnSpc>
                        <a:defRPr/>
                      </a:pPr>
                      <a:r>
                        <a:rPr lang="en-US" sz="2500" b="1">
                          <a:solidFill>
                            <a:srgbClr val="000000"/>
                          </a:solidFill>
                          <a:latin typeface="Arimo Bold"/>
                          <a:ea typeface="Arimo Bold"/>
                          <a:cs typeface="Arimo Bold"/>
                          <a:sym typeface="Arimo Bold"/>
                        </a:rPr>
                        <a:t>MUL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tc>
                  <a:txBody>
                    <a:bodyPr/>
                    <a:lstStyle/>
                    <a:p>
                      <a:pPr algn="ctr">
                        <a:lnSpc>
                          <a:spcPts val="3500"/>
                        </a:lnSpc>
                        <a:defRPr/>
                      </a:pPr>
                      <a:r>
                        <a:rPr lang="en-US" sz="2500" b="1">
                          <a:solidFill>
                            <a:srgbClr val="000000"/>
                          </a:solidFill>
                          <a:latin typeface="Arimo Bold"/>
                          <a:ea typeface="Arimo Bold"/>
                          <a:cs typeface="Arimo Bold"/>
                          <a:sym typeface="Arimo Bold"/>
                        </a:rPr>
                        <a:t>Energy Used (µJ)</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81C3C9"/>
                    </a:solidFill>
                  </a:tcPr>
                </a:tc>
                <a:extLst>
                  <a:ext uri="{0D108BD9-81ED-4DB2-BD59-A6C34878D82A}">
                    <a16:rowId xmlns:a16="http://schemas.microsoft.com/office/drawing/2014/main" val="10000"/>
                  </a:ext>
                </a:extLst>
              </a:tr>
              <a:tr h="965492">
                <a:tc>
                  <a:txBody>
                    <a:bodyPr/>
                    <a:lstStyle/>
                    <a:p>
                      <a:pPr algn="ctr">
                        <a:lnSpc>
                          <a:spcPts val="1300"/>
                        </a:lnSpc>
                        <a:defRPr/>
                      </a:pPr>
                      <a:r>
                        <a:rPr lang="en-US" sz="2600">
                          <a:solidFill>
                            <a:srgbClr val="FF3131"/>
                          </a:solidFill>
                          <a:latin typeface="Arial"/>
                          <a:ea typeface="Arial"/>
                          <a:cs typeface="Arial"/>
                          <a:sym typeface="Arial"/>
                        </a:rPr>
                        <a:t>Reed-Solomon Encoding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798,840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798,840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798,840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2.556288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65492">
                <a:tc>
                  <a:txBody>
                    <a:bodyPr/>
                    <a:lstStyle/>
                    <a:p>
                      <a:pPr algn="ctr">
                        <a:lnSpc>
                          <a:spcPts val="1300"/>
                        </a:lnSpc>
                        <a:defRPr/>
                      </a:pPr>
                      <a:r>
                        <a:rPr lang="en-US" sz="2600">
                          <a:solidFill>
                            <a:srgbClr val="FF3131"/>
                          </a:solidFill>
                          <a:latin typeface="Arial"/>
                          <a:ea typeface="Arial"/>
                          <a:cs typeface="Arial"/>
                          <a:sym typeface="Arial"/>
                        </a:rPr>
                        <a:t>Reed-Solomon Decoding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866,840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866,840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866,840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300"/>
                        </a:lnSpc>
                        <a:defRPr/>
                      </a:pPr>
                      <a:r>
                        <a:rPr lang="en-US" sz="2600">
                          <a:solidFill>
                            <a:srgbClr val="FF3131"/>
                          </a:solidFill>
                          <a:latin typeface="Arial"/>
                          <a:ea typeface="Arial"/>
                          <a:cs typeface="Arial"/>
                          <a:sym typeface="Arial"/>
                        </a:rPr>
                        <a:t>2.773888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65492">
                <a:tc>
                  <a:txBody>
                    <a:bodyPr/>
                    <a:lstStyle/>
                    <a:p>
                      <a:pPr algn="ctr">
                        <a:lnSpc>
                          <a:spcPts val="3640"/>
                        </a:lnSpc>
                        <a:defRPr/>
                      </a:pPr>
                      <a:r>
                        <a:rPr lang="en-US" sz="2600">
                          <a:solidFill>
                            <a:srgbClr val="00BF63"/>
                          </a:solidFill>
                          <a:latin typeface="Arial"/>
                          <a:ea typeface="Arial"/>
                          <a:cs typeface="Arial"/>
                          <a:sym typeface="Arial"/>
                        </a:rPr>
                        <a:t>Cauchy Encoding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800,000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0.080000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65492">
                <a:tc>
                  <a:txBody>
                    <a:bodyPr/>
                    <a:lstStyle/>
                    <a:p>
                      <a:pPr algn="ctr">
                        <a:lnSpc>
                          <a:spcPts val="3640"/>
                        </a:lnSpc>
                        <a:defRPr/>
                      </a:pPr>
                      <a:r>
                        <a:rPr lang="en-US" sz="2600">
                          <a:solidFill>
                            <a:srgbClr val="00BF63"/>
                          </a:solidFill>
                          <a:latin typeface="Arial"/>
                          <a:ea typeface="Arial"/>
                          <a:cs typeface="Arial"/>
                          <a:sym typeface="Arial"/>
                        </a:rPr>
                        <a:t>Cauchy Decoding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800,000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BF63"/>
                          </a:solidFill>
                          <a:latin typeface="Arial"/>
                          <a:ea typeface="Arial"/>
                          <a:cs typeface="Arial"/>
                          <a:sym typeface="Arial"/>
                        </a:rPr>
                        <a:t>0.080000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TextBox 12"/>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Erasure Coding Comparison</a:t>
            </a:r>
          </a:p>
        </p:txBody>
      </p:sp>
      <p:sp>
        <p:nvSpPr>
          <p:cNvPr id="13" name="TextBox 13"/>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7</a:t>
            </a:r>
          </a:p>
        </p:txBody>
      </p:sp>
      <p:sp>
        <p:nvSpPr>
          <p:cNvPr id="14" name="TextBox 14"/>
          <p:cNvSpPr txBox="1"/>
          <p:nvPr/>
        </p:nvSpPr>
        <p:spPr>
          <a:xfrm>
            <a:off x="2916339" y="1931581"/>
            <a:ext cx="13796931" cy="2050669"/>
          </a:xfrm>
          <a:prstGeom prst="rect">
            <a:avLst/>
          </a:prstGeom>
        </p:spPr>
        <p:txBody>
          <a:bodyPr lIns="0" tIns="0" rIns="0" bIns="0" rtlCol="0" anchor="t">
            <a:spAutoFit/>
          </a:bodyPr>
          <a:lstStyle/>
          <a:p>
            <a:pPr algn="just">
              <a:lnSpc>
                <a:spcPts val="4087"/>
              </a:lnSpc>
            </a:pPr>
            <a:r>
              <a:rPr lang="en-US" sz="2799" b="1" u="none" strike="noStrike">
                <a:solidFill>
                  <a:srgbClr val="2F5F98"/>
                </a:solidFill>
                <a:latin typeface="Arimo Bold"/>
                <a:ea typeface="Arimo Bold"/>
                <a:cs typeface="Arimo Bold"/>
                <a:sym typeface="Arimo Bold"/>
              </a:rPr>
              <a:t>File size: 39 kB</a:t>
            </a:r>
          </a:p>
          <a:p>
            <a:pPr marL="604519" lvl="1" indent="-302260" algn="just">
              <a:lnSpc>
                <a:spcPts val="4087"/>
              </a:lnSpc>
              <a:buFont typeface="Arial"/>
              <a:buChar char="•"/>
            </a:pPr>
            <a:r>
              <a:rPr lang="en-US" sz="2799" b="1" u="none" strike="noStrike">
                <a:solidFill>
                  <a:srgbClr val="2F5F98"/>
                </a:solidFill>
                <a:latin typeface="Arimo Bold"/>
                <a:ea typeface="Arimo Bold"/>
                <a:cs typeface="Arimo Bold"/>
                <a:sym typeface="Arimo Bold"/>
              </a:rPr>
              <a:t>Data blocks: 100</a:t>
            </a:r>
          </a:p>
          <a:p>
            <a:pPr marL="604519" lvl="1" indent="-302260" algn="just">
              <a:lnSpc>
                <a:spcPts val="4087"/>
              </a:lnSpc>
              <a:buFont typeface="Arial"/>
              <a:buChar char="•"/>
            </a:pPr>
            <a:r>
              <a:rPr lang="en-US" sz="2799" b="1" u="none" strike="noStrike">
                <a:solidFill>
                  <a:srgbClr val="2F5F98"/>
                </a:solidFill>
                <a:latin typeface="Arimo Bold"/>
                <a:ea typeface="Arimo Bold"/>
                <a:cs typeface="Arimo Bold"/>
                <a:sym typeface="Arimo Bold"/>
              </a:rPr>
              <a:t>Parity blocks: 20</a:t>
            </a:r>
          </a:p>
          <a:p>
            <a:pPr marL="604519" lvl="1" indent="-302260" algn="just">
              <a:lnSpc>
                <a:spcPts val="4087"/>
              </a:lnSpc>
              <a:buFont typeface="Arial"/>
              <a:buChar char="•"/>
            </a:pPr>
            <a:r>
              <a:rPr lang="en-US" sz="2799" b="1" u="none" strike="noStrike">
                <a:solidFill>
                  <a:srgbClr val="2F5F98"/>
                </a:solidFill>
                <a:latin typeface="Arimo Bold"/>
                <a:ea typeface="Arimo Bold"/>
                <a:cs typeface="Arimo Bold"/>
                <a:sym typeface="Arimo Bold"/>
              </a:rPr>
              <a:t>Total blocks: 120</a:t>
            </a:r>
          </a:p>
        </p:txBody>
      </p:sp>
      <p:sp>
        <p:nvSpPr>
          <p:cNvPr id="15" name="TextBox 15"/>
          <p:cNvSpPr txBox="1"/>
          <p:nvPr/>
        </p:nvSpPr>
        <p:spPr>
          <a:xfrm>
            <a:off x="12038316" y="1931581"/>
            <a:ext cx="5063248" cy="2050669"/>
          </a:xfrm>
          <a:prstGeom prst="rect">
            <a:avLst/>
          </a:prstGeom>
        </p:spPr>
        <p:txBody>
          <a:bodyPr lIns="0" tIns="0" rIns="0" bIns="0" rtlCol="0" anchor="t">
            <a:spAutoFit/>
          </a:bodyPr>
          <a:lstStyle/>
          <a:p>
            <a:pPr algn="just">
              <a:lnSpc>
                <a:spcPts val="4087"/>
              </a:lnSpc>
              <a:spcBef>
                <a:spcPct val="0"/>
              </a:spcBef>
            </a:pPr>
            <a:r>
              <a:rPr lang="en-US" sz="2799" b="1" u="none" strike="noStrike">
                <a:solidFill>
                  <a:srgbClr val="2F5F98"/>
                </a:solidFill>
                <a:latin typeface="Arimo Bold"/>
                <a:ea typeface="Arimo Bold"/>
                <a:cs typeface="Arimo Bold"/>
                <a:sym typeface="Arimo Bold"/>
              </a:rPr>
              <a:t>Assumptions:</a:t>
            </a:r>
          </a:p>
          <a:p>
            <a:pPr marL="604519" lvl="1" indent="-302260" algn="just">
              <a:lnSpc>
                <a:spcPts val="4087"/>
              </a:lnSpc>
              <a:spcBef>
                <a:spcPct val="0"/>
              </a:spcBef>
              <a:buFont typeface="Arial"/>
              <a:buChar char="•"/>
            </a:pPr>
            <a:r>
              <a:rPr lang="en-US" sz="2799" b="1" u="none" strike="noStrike">
                <a:solidFill>
                  <a:srgbClr val="2F5F98"/>
                </a:solidFill>
                <a:latin typeface="Arimo Bold"/>
                <a:ea typeface="Arimo Bold"/>
                <a:cs typeface="Arimo Bold"/>
                <a:sym typeface="Arimo Bold"/>
              </a:rPr>
              <a:t>XOR: ~ 0.1 pJ</a:t>
            </a:r>
          </a:p>
          <a:p>
            <a:pPr marL="604519" lvl="1" indent="-302260" algn="just">
              <a:lnSpc>
                <a:spcPts val="4087"/>
              </a:lnSpc>
              <a:spcBef>
                <a:spcPct val="0"/>
              </a:spcBef>
              <a:buFont typeface="Arial"/>
              <a:buChar char="•"/>
            </a:pPr>
            <a:r>
              <a:rPr lang="en-US" sz="2799" b="1" u="none" strike="noStrike">
                <a:solidFill>
                  <a:srgbClr val="2F5F98"/>
                </a:solidFill>
                <a:latin typeface="Arimo Bold"/>
                <a:ea typeface="Arimo Bold"/>
                <a:cs typeface="Arimo Bold"/>
                <a:sym typeface="Arimo Bold"/>
              </a:rPr>
              <a:t>Addition: ~ 0.1 pJ</a:t>
            </a:r>
          </a:p>
          <a:p>
            <a:pPr marL="604519" lvl="1" indent="-302260" algn="just">
              <a:lnSpc>
                <a:spcPts val="4087"/>
              </a:lnSpc>
              <a:spcBef>
                <a:spcPct val="0"/>
              </a:spcBef>
              <a:buFont typeface="Arial"/>
              <a:buChar char="•"/>
            </a:pPr>
            <a:r>
              <a:rPr lang="en-US" sz="2799" b="1" u="none" strike="noStrike">
                <a:solidFill>
                  <a:srgbClr val="2F5F98"/>
                </a:solidFill>
                <a:latin typeface="Arimo Bold"/>
                <a:ea typeface="Arimo Bold"/>
                <a:cs typeface="Arimo Bold"/>
                <a:sym typeface="Arimo Bold"/>
              </a:rPr>
              <a:t>Multiplication: ~ 3 pJ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4">
              <a:alphaModFix amt="15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7" name="Freeform 7"/>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0" name="Freeform 10"/>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831863" y="2037595"/>
            <a:ext cx="16826372" cy="3877076"/>
          </a:xfrm>
          <a:custGeom>
            <a:avLst/>
            <a:gdLst/>
            <a:ahLst/>
            <a:cxnLst/>
            <a:rect l="l" t="t" r="r" b="b"/>
            <a:pathLst>
              <a:path w="16826372" h="3877076">
                <a:moveTo>
                  <a:pt x="0" y="0"/>
                </a:moveTo>
                <a:lnTo>
                  <a:pt x="16826371" y="0"/>
                </a:lnTo>
                <a:lnTo>
                  <a:pt x="16826371" y="3877076"/>
                </a:lnTo>
                <a:lnTo>
                  <a:pt x="0" y="3877076"/>
                </a:lnTo>
                <a:lnTo>
                  <a:pt x="0" y="0"/>
                </a:lnTo>
                <a:close/>
              </a:path>
            </a:pathLst>
          </a:custGeom>
          <a:blipFill>
            <a:blip r:embed="rId12"/>
            <a:stretch>
              <a:fillRect/>
            </a:stretch>
          </a:blipFill>
        </p:spPr>
      </p:sp>
      <p:sp>
        <p:nvSpPr>
          <p:cNvPr id="12" name="TextBox 12"/>
          <p:cNvSpPr txBox="1"/>
          <p:nvPr/>
        </p:nvSpPr>
        <p:spPr>
          <a:xfrm>
            <a:off x="3228310" y="266611"/>
            <a:ext cx="12361771" cy="1019175"/>
          </a:xfrm>
          <a:prstGeom prst="rect">
            <a:avLst/>
          </a:prstGeom>
        </p:spPr>
        <p:txBody>
          <a:bodyPr lIns="0" tIns="0" rIns="0" bIns="0" rtlCol="0" anchor="t">
            <a:spAutoFit/>
          </a:bodyPr>
          <a:lstStyle/>
          <a:p>
            <a:pPr algn="ctr">
              <a:lnSpc>
                <a:spcPts val="8399"/>
              </a:lnSpc>
            </a:pPr>
            <a:r>
              <a:rPr lang="en-US" sz="5999">
                <a:solidFill>
                  <a:srgbClr val="0C6980"/>
                </a:solidFill>
                <a:latin typeface="Alice Bold"/>
                <a:ea typeface="Alice Bold"/>
                <a:cs typeface="Alice Bold"/>
                <a:sym typeface="Alice Bold"/>
              </a:rPr>
              <a:t>Summary of EC-ACO algorithm</a:t>
            </a:r>
          </a:p>
        </p:txBody>
      </p:sp>
      <p:sp>
        <p:nvSpPr>
          <p:cNvPr id="13" name="TextBox 13"/>
          <p:cNvSpPr txBox="1"/>
          <p:nvPr/>
        </p:nvSpPr>
        <p:spPr>
          <a:xfrm>
            <a:off x="3071048" y="7248453"/>
            <a:ext cx="12971355" cy="1021969"/>
          </a:xfrm>
          <a:prstGeom prst="rect">
            <a:avLst/>
          </a:prstGeom>
        </p:spPr>
        <p:txBody>
          <a:bodyPr lIns="0" tIns="0" rIns="0" bIns="0" rtlCol="0" anchor="t">
            <a:spAutoFit/>
          </a:bodyPr>
          <a:lstStyle/>
          <a:p>
            <a:pPr marL="604519" lvl="1" indent="-302260" algn="just">
              <a:lnSpc>
                <a:spcPts val="4087"/>
              </a:lnSpc>
              <a:buFont typeface="Arial"/>
              <a:buChar char="•"/>
            </a:pPr>
            <a:r>
              <a:rPr lang="en-US" sz="2799">
                <a:solidFill>
                  <a:srgbClr val="2F5F98"/>
                </a:solidFill>
                <a:latin typeface="Arimo"/>
                <a:ea typeface="Arimo"/>
                <a:cs typeface="Arimo"/>
                <a:sym typeface="Arimo"/>
              </a:rPr>
              <a:t>Periodically send ants to update the pheromone matrix</a:t>
            </a:r>
          </a:p>
          <a:p>
            <a:pPr marL="604519" lvl="1" indent="-302260" algn="just">
              <a:lnSpc>
                <a:spcPts val="4087"/>
              </a:lnSpc>
              <a:buFont typeface="Arial"/>
              <a:buChar char="•"/>
            </a:pPr>
            <a:r>
              <a:rPr lang="en-US" sz="2799">
                <a:solidFill>
                  <a:srgbClr val="2F5F98"/>
                </a:solidFill>
                <a:latin typeface="Arimo"/>
                <a:ea typeface="Arimo"/>
                <a:cs typeface="Arimo"/>
                <a:sym typeface="Arimo"/>
              </a:rPr>
              <a:t>Update Cluster Head after energy is less than threshold (half of Average)</a:t>
            </a:r>
          </a:p>
        </p:txBody>
      </p:sp>
      <p:sp>
        <p:nvSpPr>
          <p:cNvPr id="14" name="TextBox 14"/>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27932" y="1578275"/>
            <a:ext cx="7680025" cy="7680025"/>
          </a:xfrm>
          <a:custGeom>
            <a:avLst/>
            <a:gdLst/>
            <a:ahLst/>
            <a:cxnLst/>
            <a:rect l="l" t="t" r="r" b="b"/>
            <a:pathLst>
              <a:path w="7680025" h="7680025">
                <a:moveTo>
                  <a:pt x="0" y="0"/>
                </a:moveTo>
                <a:lnTo>
                  <a:pt x="7680025" y="0"/>
                </a:lnTo>
                <a:lnTo>
                  <a:pt x="7680025" y="7680025"/>
                </a:lnTo>
                <a:lnTo>
                  <a:pt x="0" y="7680025"/>
                </a:lnTo>
                <a:lnTo>
                  <a:pt x="0" y="0"/>
                </a:lnTo>
                <a:close/>
              </a:path>
            </a:pathLst>
          </a:custGeom>
          <a:blipFill>
            <a:blip r:embed="rId2"/>
            <a:stretch>
              <a:fillRect/>
            </a:stretch>
          </a:blipFill>
        </p:spPr>
      </p:sp>
      <p:sp>
        <p:nvSpPr>
          <p:cNvPr id="3" name="Freeform 3"/>
          <p:cNvSpPr/>
          <p:nvPr/>
        </p:nvSpPr>
        <p:spPr>
          <a:xfrm>
            <a:off x="-1208178" y="6666480"/>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423411" flipH="1">
            <a:off x="-5714567" y="4490345"/>
            <a:ext cx="8197766" cy="4352269"/>
          </a:xfrm>
          <a:custGeom>
            <a:avLst/>
            <a:gdLst/>
            <a:ahLst/>
            <a:cxnLst/>
            <a:rect l="l" t="t" r="r" b="b"/>
            <a:pathLst>
              <a:path w="8197766" h="4352269">
                <a:moveTo>
                  <a:pt x="8197766" y="0"/>
                </a:moveTo>
                <a:lnTo>
                  <a:pt x="0" y="0"/>
                </a:lnTo>
                <a:lnTo>
                  <a:pt x="0" y="4352269"/>
                </a:lnTo>
                <a:lnTo>
                  <a:pt x="8197766" y="4352269"/>
                </a:lnTo>
                <a:lnTo>
                  <a:pt x="8197766"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
        <p:nvSpPr>
          <p:cNvPr id="5" name="Freeform 5"/>
          <p:cNvSpPr/>
          <p:nvPr/>
        </p:nvSpPr>
        <p:spPr>
          <a:xfrm>
            <a:off x="9579275" y="1578275"/>
            <a:ext cx="7680025" cy="7680025"/>
          </a:xfrm>
          <a:custGeom>
            <a:avLst/>
            <a:gdLst/>
            <a:ahLst/>
            <a:cxnLst/>
            <a:rect l="l" t="t" r="r" b="b"/>
            <a:pathLst>
              <a:path w="7680025" h="7680025">
                <a:moveTo>
                  <a:pt x="0" y="0"/>
                </a:moveTo>
                <a:lnTo>
                  <a:pt x="7680025" y="0"/>
                </a:lnTo>
                <a:lnTo>
                  <a:pt x="7680025" y="7680025"/>
                </a:lnTo>
                <a:lnTo>
                  <a:pt x="0" y="7680025"/>
                </a:lnTo>
                <a:lnTo>
                  <a:pt x="0" y="0"/>
                </a:lnTo>
                <a:close/>
              </a:path>
            </a:pathLst>
          </a:custGeom>
          <a:blipFill>
            <a:blip r:embed="rId7"/>
            <a:stretch>
              <a:fillRect/>
            </a:stretch>
          </a:blipFill>
        </p:spPr>
      </p:sp>
      <p:sp>
        <p:nvSpPr>
          <p:cNvPr id="6" name="Freeform 6"/>
          <p:cNvSpPr/>
          <p:nvPr/>
        </p:nvSpPr>
        <p:spPr>
          <a:xfrm>
            <a:off x="15749044" y="-720289"/>
            <a:ext cx="3472538" cy="3497978"/>
          </a:xfrm>
          <a:custGeom>
            <a:avLst/>
            <a:gdLst/>
            <a:ahLst/>
            <a:cxnLst/>
            <a:rect l="l" t="t" r="r" b="b"/>
            <a:pathLst>
              <a:path w="3472538" h="3497978">
                <a:moveTo>
                  <a:pt x="0" y="0"/>
                </a:moveTo>
                <a:lnTo>
                  <a:pt x="3472538" y="0"/>
                </a:lnTo>
                <a:lnTo>
                  <a:pt x="3472538" y="3497978"/>
                </a:lnTo>
                <a:lnTo>
                  <a:pt x="0" y="34979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1947196">
            <a:off x="7713590" y="9558565"/>
            <a:ext cx="8197766" cy="4352269"/>
          </a:xfrm>
          <a:custGeom>
            <a:avLst/>
            <a:gdLst/>
            <a:ahLst/>
            <a:cxnLst/>
            <a:rect l="l" t="t" r="r" b="b"/>
            <a:pathLst>
              <a:path w="8197766" h="4352269">
                <a:moveTo>
                  <a:pt x="0" y="0"/>
                </a:moveTo>
                <a:lnTo>
                  <a:pt x="8197767" y="0"/>
                </a:lnTo>
                <a:lnTo>
                  <a:pt x="8197767" y="4352269"/>
                </a:lnTo>
                <a:lnTo>
                  <a:pt x="0" y="4352269"/>
                </a:lnTo>
                <a:lnTo>
                  <a:pt x="0" y="0"/>
                </a:lnTo>
                <a:close/>
              </a:path>
            </a:pathLst>
          </a:custGeom>
          <a:blipFill>
            <a:blip r:embed="rId5">
              <a:alphaModFix amt="15000"/>
              <a:extLst>
                <a:ext uri="{96DAC541-7B7A-43D3-8B79-37D633B846F1}">
                  <asvg:svgBlip xmlns:asvg="http://schemas.microsoft.com/office/drawing/2016/SVG/main" r:embed="rId6"/>
                </a:ext>
              </a:extLst>
            </a:blip>
            <a:stretch>
              <a:fillRect/>
            </a:stretch>
          </a:blipFill>
        </p:spPr>
      </p:sp>
      <p:sp>
        <p:nvSpPr>
          <p:cNvPr id="8" name="Freeform 8"/>
          <p:cNvSpPr/>
          <p:nvPr/>
        </p:nvSpPr>
        <p:spPr>
          <a:xfrm>
            <a:off x="16197112" y="8150499"/>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9" name="Freeform 9"/>
          <p:cNvSpPr/>
          <p:nvPr/>
        </p:nvSpPr>
        <p:spPr>
          <a:xfrm>
            <a:off x="2266517" y="9076226"/>
            <a:ext cx="1210774" cy="1210774"/>
          </a:xfrm>
          <a:custGeom>
            <a:avLst/>
            <a:gdLst/>
            <a:ahLst/>
            <a:cxnLst/>
            <a:rect l="l" t="t" r="r" b="b"/>
            <a:pathLst>
              <a:path w="1210774" h="1210774">
                <a:moveTo>
                  <a:pt x="0" y="0"/>
                </a:moveTo>
                <a:lnTo>
                  <a:pt x="1210774" y="0"/>
                </a:lnTo>
                <a:lnTo>
                  <a:pt x="1210774" y="1210774"/>
                </a:lnTo>
                <a:lnTo>
                  <a:pt x="0" y="12107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641551" y="8150499"/>
            <a:ext cx="1544928" cy="1556246"/>
          </a:xfrm>
          <a:custGeom>
            <a:avLst/>
            <a:gdLst/>
            <a:ahLst/>
            <a:cxnLst/>
            <a:rect l="l" t="t" r="r" b="b"/>
            <a:pathLst>
              <a:path w="1544928" h="1556246">
                <a:moveTo>
                  <a:pt x="0" y="0"/>
                </a:moveTo>
                <a:lnTo>
                  <a:pt x="1544928" y="0"/>
                </a:lnTo>
                <a:lnTo>
                  <a:pt x="1544928" y="1556247"/>
                </a:lnTo>
                <a:lnTo>
                  <a:pt x="0" y="15562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720289" y="-943898"/>
            <a:ext cx="3497978" cy="3497978"/>
          </a:xfrm>
          <a:custGeom>
            <a:avLst/>
            <a:gdLst/>
            <a:ahLst/>
            <a:cxnLst/>
            <a:rect l="l" t="t" r="r" b="b"/>
            <a:pathLst>
              <a:path w="3497978" h="3497978">
                <a:moveTo>
                  <a:pt x="0" y="0"/>
                </a:moveTo>
                <a:lnTo>
                  <a:pt x="3497978" y="0"/>
                </a:lnTo>
                <a:lnTo>
                  <a:pt x="3497978" y="3497978"/>
                </a:lnTo>
                <a:lnTo>
                  <a:pt x="0" y="3497978"/>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7101564" y="113405"/>
            <a:ext cx="4080083" cy="4524285"/>
          </a:xfrm>
          <a:custGeom>
            <a:avLst/>
            <a:gdLst/>
            <a:ahLst/>
            <a:cxnLst/>
            <a:rect l="l" t="t" r="r" b="b"/>
            <a:pathLst>
              <a:path w="4080083" h="4524285">
                <a:moveTo>
                  <a:pt x="0" y="0"/>
                </a:moveTo>
                <a:lnTo>
                  <a:pt x="4080082" y="0"/>
                </a:lnTo>
                <a:lnTo>
                  <a:pt x="4080082" y="4524285"/>
                </a:lnTo>
                <a:lnTo>
                  <a:pt x="0" y="45242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3233000" y="266611"/>
            <a:ext cx="12357081" cy="1018832"/>
          </a:xfrm>
          <a:prstGeom prst="rect">
            <a:avLst/>
          </a:prstGeom>
        </p:spPr>
        <p:txBody>
          <a:bodyPr lIns="0" tIns="0" rIns="0" bIns="0" rtlCol="0" anchor="t">
            <a:spAutoFit/>
          </a:bodyPr>
          <a:lstStyle/>
          <a:p>
            <a:pPr algn="l">
              <a:lnSpc>
                <a:spcPts val="8396"/>
              </a:lnSpc>
            </a:pPr>
            <a:r>
              <a:rPr lang="en-US" sz="5997">
                <a:solidFill>
                  <a:srgbClr val="0C6980"/>
                </a:solidFill>
                <a:latin typeface="Alice Bold"/>
                <a:ea typeface="Alice Bold"/>
                <a:cs typeface="Alice Bold"/>
                <a:sym typeface="Alice Bold"/>
              </a:rPr>
              <a:t>Network Topology</a:t>
            </a:r>
          </a:p>
        </p:txBody>
      </p:sp>
      <p:sp>
        <p:nvSpPr>
          <p:cNvPr id="14" name="TextBox 14"/>
          <p:cNvSpPr txBox="1"/>
          <p:nvPr/>
        </p:nvSpPr>
        <p:spPr>
          <a:xfrm>
            <a:off x="17259300" y="8861263"/>
            <a:ext cx="152400" cy="276225"/>
          </a:xfrm>
          <a:prstGeom prst="rect">
            <a:avLst/>
          </a:prstGeom>
        </p:spPr>
        <p:txBody>
          <a:bodyPr wrap="none" lIns="0" tIns="0" rIns="0" bIns="0" rtlCol="0" anchor="t">
            <a:spAutoFit/>
          </a:bodyPr>
          <a:lstStyle/>
          <a:p>
            <a:pPr algn="ctr">
              <a:lnSpc>
                <a:spcPts val="8400"/>
              </a:lnSpc>
              <a:spcBef>
                <a:spcPct val="0"/>
              </a:spcBef>
            </a:pPr>
            <a:r>
              <a:rPr lang="en-US" sz="6000">
                <a:solidFill>
                  <a:srgbClr val="0C6980"/>
                </a:solidFill>
                <a:latin typeface="Alice Bold"/>
                <a:ea typeface="Alice Bold"/>
                <a:cs typeface="Alice Bold"/>
                <a:sym typeface="Alice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744</Words>
  <Application>Microsoft Office PowerPoint</Application>
  <PresentationFormat>Custom</PresentationFormat>
  <Paragraphs>165</Paragraphs>
  <Slides>20</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Alice Bold</vt:lpstr>
      <vt:lpstr>Poppins</vt:lpstr>
      <vt:lpstr>Alice</vt:lpstr>
      <vt:lpstr>Norwester</vt:lpstr>
      <vt:lpstr>Arimo Bold</vt:lpstr>
      <vt:lpstr>Arial</vt:lpstr>
      <vt:lpstr>Calibri</vt:lpstr>
      <vt:lpstr>Hussar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Group 1 ACO with Erasure coding IOT</dc:title>
  <cp:lastModifiedBy>aryanmaurya swami</cp:lastModifiedBy>
  <cp:revision>3</cp:revision>
  <dcterms:created xsi:type="dcterms:W3CDTF">2006-08-16T00:00:00Z</dcterms:created>
  <dcterms:modified xsi:type="dcterms:W3CDTF">2024-11-12T16:32:00Z</dcterms:modified>
  <dc:identifier>DAGV-d9BKaU</dc:identifier>
</cp:coreProperties>
</file>